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handoutMasterIdLst>
    <p:handoutMasterId r:id="rId22"/>
  </p:handoutMasterIdLst>
  <p:sldIdLst>
    <p:sldId id="256" r:id="rId3"/>
    <p:sldId id="286" r:id="rId4"/>
    <p:sldId id="287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8" r:id="rId13"/>
    <p:sldId id="299" r:id="rId14"/>
    <p:sldId id="300" r:id="rId15"/>
    <p:sldId id="304" r:id="rId16"/>
    <p:sldId id="301" r:id="rId17"/>
    <p:sldId id="302" r:id="rId18"/>
    <p:sldId id="303" r:id="rId19"/>
    <p:sldId id="284" r:id="rId2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36C09"/>
    <a:srgbClr val="E46C0A"/>
    <a:srgbClr val="01C9EA"/>
    <a:srgbClr val="4E1C01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756" autoAdjust="0"/>
  </p:normalViewPr>
  <p:slideViewPr>
    <p:cSldViewPr>
      <p:cViewPr>
        <p:scale>
          <a:sx n="60" d="100"/>
          <a:sy n="60" d="100"/>
        </p:scale>
        <p:origin x="-438" y="-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19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9C5D2FBE-0D59-49FF-A959-1E927DE4E048}" type="datetimeFigureOut">
              <a:rPr lang="zh-CN" altLang="en-US"/>
              <a:pPr>
                <a:defRPr/>
              </a:pPr>
              <a:t>2015/9/14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FC76D931-8543-4057-8595-FE73233DA4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713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6E16FC3A-EA62-48B9-A29D-F4ED5A4ECAA9}" type="datetimeFigureOut">
              <a:rPr lang="zh-CN" altLang="en-US"/>
              <a:pPr>
                <a:defRPr/>
              </a:pPr>
              <a:t>2015/9/14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84BB69D0-1411-4C29-9924-BC2875E8A9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063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endParaRPr lang="en-US" altLang="zh-CN" smtClean="0">
              <a:cs typeface="宋体" panose="02010600030101010101" pitchFamily="2" charset="-122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FADAAFE-96C2-454B-B9BB-C9FAB3726C4D}" type="slidenum">
              <a:rPr lang="zh-CN" altLang="en-US">
                <a:ea typeface="MS PGothic" panose="020B0600070205080204" pitchFamily="34" charset="-128"/>
              </a:rPr>
              <a:pPr/>
              <a:t>2</a:t>
            </a:fld>
            <a:endParaRPr lang="zh-CN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7388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cs typeface="宋体" panose="02010600030101010101" pitchFamily="2" charset="-122"/>
            </a:endParaRP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7520E90-614C-4B9E-8EBA-8B9839A6B8C1}" type="slidenum">
              <a:rPr lang="en-US" altLang="zh-CN">
                <a:ea typeface="MS PGothic" panose="020B0600070205080204" pitchFamily="34" charset="-128"/>
              </a:rPr>
              <a:pPr/>
              <a:t>12</a:t>
            </a:fld>
            <a:endParaRPr lang="en-US" altLang="zh-CN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5939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cs typeface="宋体" panose="02010600030101010101" pitchFamily="2" charset="-122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90FE43A-13A1-4D90-8835-8322D4992FF6}" type="slidenum">
              <a:rPr lang="en-US" altLang="zh-CN">
                <a:ea typeface="MS PGothic" panose="020B0600070205080204" pitchFamily="34" charset="-128"/>
              </a:rPr>
              <a:pPr/>
              <a:t>13</a:t>
            </a:fld>
            <a:endParaRPr lang="en-US" altLang="zh-CN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7169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/>
            <a:endParaRPr lang="zh-CN" altLang="en-US" smtClean="0">
              <a:cs typeface="宋体" panose="02010600030101010101" pitchFamily="2" charset="-122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82BCBBA-494A-45FC-A71C-337DB7BFC90F}" type="slidenum">
              <a:rPr lang="en-US" altLang="zh-CN">
                <a:ea typeface="MS PGothic" panose="020B0600070205080204" pitchFamily="34" charset="-128"/>
              </a:rPr>
              <a:pPr/>
              <a:t>15</a:t>
            </a:fld>
            <a:endParaRPr lang="en-US" altLang="zh-CN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4535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Tx/>
              <a:buAutoNum type="arabicPeriod"/>
            </a:pPr>
            <a:endParaRPr lang="zh-CN" altLang="en-US" smtClean="0">
              <a:cs typeface="宋体" panose="02010600030101010101" pitchFamily="2" charset="-122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9054D1-8A2E-4316-A9B9-096487FA31A2}" type="slidenum">
              <a:rPr lang="en-US" altLang="zh-CN">
                <a:ea typeface="MS PGothic" panose="020B0600070205080204" pitchFamily="34" charset="-128"/>
              </a:rPr>
              <a:pPr/>
              <a:t>16</a:t>
            </a:fld>
            <a:endParaRPr lang="en-US" altLang="zh-CN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73801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mtClean="0">
                <a:cs typeface="宋体" panose="02010600030101010101" pitchFamily="2" charset="-122"/>
              </a:rPr>
              <a:t>Added commas</a:t>
            </a:r>
            <a:endParaRPr lang="zh-CN" altLang="en-US" smtClean="0">
              <a:cs typeface="宋体" panose="02010600030101010101" pitchFamily="2" charset="-122"/>
            </a:endParaRPr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02EC48B-E0E3-44E8-8050-C5AF07D800B8}" type="slidenum">
              <a:rPr lang="zh-CN" altLang="en-US">
                <a:ea typeface="MS PGothic" panose="020B0600070205080204" pitchFamily="34" charset="-128"/>
              </a:rPr>
              <a:pPr/>
              <a:t>17</a:t>
            </a:fld>
            <a:endParaRPr lang="zh-CN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53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cs typeface="宋体" panose="02010600030101010101" pitchFamily="2" charset="-122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3EAAF8-68A7-4F26-9B33-DAD8E6881EED}" type="slidenum">
              <a:rPr lang="en-US" altLang="zh-CN">
                <a:ea typeface="MS PGothic" panose="020B0600070205080204" pitchFamily="34" charset="-128"/>
              </a:rPr>
              <a:pPr/>
              <a:t>3</a:t>
            </a:fld>
            <a:endParaRPr lang="en-US" altLang="zh-CN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54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BB69D0-1411-4C29-9924-BC2875E8A931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138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BB69D0-1411-4C29-9924-BC2875E8A931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387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BB69D0-1411-4C29-9924-BC2875E8A931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449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BB69D0-1411-4C29-9924-BC2875E8A931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95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>
              <a:cs typeface="宋体" panose="02010600030101010101" pitchFamily="2" charset="-122"/>
            </a:endParaRPr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E29D001-895E-4236-8AD0-7DF804DF0ED3}" type="slidenum">
              <a:rPr lang="zh-CN" altLang="en-US">
                <a:ea typeface="MS PGothic" panose="020B0600070205080204" pitchFamily="34" charset="-128"/>
              </a:rPr>
              <a:pPr/>
              <a:t>9</a:t>
            </a:fld>
            <a:endParaRPr lang="zh-CN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6434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4BB69D0-1411-4C29-9924-BC2875E8A931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412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>
              <a:cs typeface="宋体" panose="02010600030101010101" pitchFamily="2" charset="-122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19FC9F5-B557-4713-9ACF-4D1FCA1B4EDA}" type="slidenum">
              <a:rPr lang="en-US" altLang="zh-CN">
                <a:ea typeface="MS PGothic" panose="020B0600070205080204" pitchFamily="34" charset="-128"/>
              </a:rPr>
              <a:pPr/>
              <a:t>11</a:t>
            </a:fld>
            <a:endParaRPr lang="en-US" altLang="zh-CN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169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138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71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25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0993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02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55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79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99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53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99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1113"/>
            <a:ext cx="9169400" cy="688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77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64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60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MS PGothic" pitchFamily="34" charset="-128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itchFamily="34" charset="-128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itchFamily="34" charset="-128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itchFamily="34" charset="-128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itchFamily="34" charset="-128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宋体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宋体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S PGothic" pitchFamily="34" charset="-128"/>
          <a:cs typeface="宋体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S PGothic" pitchFamily="34" charset="-128"/>
          <a:cs typeface="宋体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S PGothic" pitchFamily="34" charset="-128"/>
          <a:cs typeface="宋体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MS PGothic" pitchFamily="34" charset="-128"/>
          <a:cs typeface="宋体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S PGothic" pitchFamily="34" charset="-128"/>
          <a:cs typeface="宋体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宋体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宋体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宋体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宋体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12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7.png"/><Relationship Id="rId5" Type="http://schemas.openxmlformats.org/officeDocument/2006/relationships/tags" Target="../tags/tag6.xml"/><Relationship Id="rId10" Type="http://schemas.openxmlformats.org/officeDocument/2006/relationships/image" Target="../media/image16.png"/><Relationship Id="rId4" Type="http://schemas.openxmlformats.org/officeDocument/2006/relationships/tags" Target="../tags/tag5.xml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755650" y="5456238"/>
            <a:ext cx="7488238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301" tIns="32150" rIns="64301" bIns="32150" anchor="ctr"/>
          <a:lstStyle>
            <a:lvl1pPr defTabSz="6429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6429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6429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6429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6429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429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600" b="1">
                <a:solidFill>
                  <a:srgbClr val="E36C09"/>
                </a:solidFill>
                <a:latin typeface="Century Gothic" panose="020B0502020202020204" pitchFamily="34" charset="0"/>
              </a:rPr>
              <a:t>Body Parts</a:t>
            </a:r>
            <a:endParaRPr lang="en-US" altLang="zh-CN" sz="6600" b="1">
              <a:solidFill>
                <a:srgbClr val="E36C09"/>
              </a:solidFill>
              <a:latin typeface="Century Gothic" panose="020B050202020202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85"/>
          <a:stretch/>
        </p:blipFill>
        <p:spPr>
          <a:xfrm flipH="1">
            <a:off x="5364088" y="1344034"/>
            <a:ext cx="3136251" cy="2805046"/>
          </a:xfrm>
          <a:prstGeom prst="rect">
            <a:avLst/>
          </a:prstGeom>
        </p:spPr>
      </p:pic>
      <p:sp>
        <p:nvSpPr>
          <p:cNvPr id="7" name="TextBox 6"/>
          <p:cNvSpPr txBox="1"/>
          <p:nvPr>
            <p:custDataLst>
              <p:tags r:id="rId1"/>
            </p:custDataLst>
          </p:nvPr>
        </p:nvSpPr>
        <p:spPr>
          <a:xfrm>
            <a:off x="3563938" y="6280150"/>
            <a:ext cx="5832475" cy="4619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z="1200" dirty="0" smtClean="0"/>
              <a:t>TD: S identifies the missing body part and uses this vocabulary in a complete sentence.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68"/>
          <a:stretch/>
        </p:blipFill>
        <p:spPr>
          <a:xfrm>
            <a:off x="600244" y="1417911"/>
            <a:ext cx="4043764" cy="2736304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1691680" y="2060848"/>
            <a:ext cx="933450" cy="928688"/>
          </a:xfrm>
          <a:prstGeom prst="star5">
            <a:avLst/>
          </a:prstGeom>
          <a:solidFill>
            <a:schemeClr val="accent2"/>
          </a:solidFill>
          <a:ln>
            <a:solidFill>
              <a:srgbClr val="E36C0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5586497" y="2321718"/>
            <a:ext cx="933450" cy="714375"/>
          </a:xfrm>
          <a:prstGeom prst="star5">
            <a:avLst/>
          </a:prstGeom>
          <a:solidFill>
            <a:schemeClr val="accent2"/>
          </a:solidFill>
          <a:ln>
            <a:solidFill>
              <a:srgbClr val="E36C0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" name="5-Point Star 5"/>
          <p:cNvSpPr/>
          <p:nvPr/>
        </p:nvSpPr>
        <p:spPr>
          <a:xfrm>
            <a:off x="6022113" y="2428875"/>
            <a:ext cx="933450" cy="714375"/>
          </a:xfrm>
          <a:prstGeom prst="star5">
            <a:avLst/>
          </a:prstGeom>
          <a:solidFill>
            <a:schemeClr val="accent2"/>
          </a:solidFill>
          <a:ln>
            <a:solidFill>
              <a:srgbClr val="E36C0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2"/>
            </p:custDataLst>
          </p:nvPr>
        </p:nvSpPr>
        <p:spPr>
          <a:xfrm>
            <a:off x="1284288" y="34925"/>
            <a:ext cx="6702425" cy="1108075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ln w="11430"/>
                <a:solidFill>
                  <a:srgbClr val="E36C09"/>
                </a:solidFill>
                <a:latin typeface="Century Gothic" panose="020B0502020202020204" pitchFamily="34" charset="0"/>
              </a:rPr>
              <a:t>What’s missing?</a:t>
            </a:r>
          </a:p>
        </p:txBody>
      </p:sp>
      <p:sp>
        <p:nvSpPr>
          <p:cNvPr id="10" name="5-Point Star 4"/>
          <p:cNvSpPr/>
          <p:nvPr/>
        </p:nvSpPr>
        <p:spPr>
          <a:xfrm>
            <a:off x="687499" y="1413625"/>
            <a:ext cx="933450" cy="928688"/>
          </a:xfrm>
          <a:prstGeom prst="star5">
            <a:avLst/>
          </a:prstGeom>
          <a:solidFill>
            <a:schemeClr val="accent2"/>
          </a:solidFill>
          <a:ln>
            <a:solidFill>
              <a:srgbClr val="E36C0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>
            <p:custDataLst>
              <p:tags r:id="rId1"/>
            </p:custDataLst>
          </p:nvPr>
        </p:nvSpPr>
        <p:spPr>
          <a:xfrm>
            <a:off x="179388" y="6280150"/>
            <a:ext cx="8858250" cy="4619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z="1200" dirty="0" smtClean="0"/>
              <a:t>TD: S identifies the missing body part and uses this vocabulary in a complete sentence. Extension: “Where did it go? Where is your nose? Where is my nose? Touch your nose…” etc. </a:t>
            </a:r>
          </a:p>
        </p:txBody>
      </p:sp>
      <p:pic>
        <p:nvPicPr>
          <p:cNvPr id="30724" name="Picture 2" descr="C:\Users\Jon\Desktop\eye clipart.jpe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9F9F7"/>
              </a:clrFrom>
              <a:clrTo>
                <a:srgbClr val="F9F9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3" y="1052736"/>
            <a:ext cx="12573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9" descr="C:\Users\Teacher\Desktop\灵语Celia\PPT\M, S&amp;S PPT\U6\Pics\U5P4 nose_副本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622" y="4149080"/>
            <a:ext cx="761281" cy="9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4" descr="C:\Users\Teacher\Desktop\foot_副本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01" y="2742534"/>
            <a:ext cx="1371725" cy="96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85"/>
          <a:stretch/>
        </p:blipFill>
        <p:spPr>
          <a:xfrm flipH="1">
            <a:off x="2843807" y="1453312"/>
            <a:ext cx="3980193" cy="3559864"/>
          </a:xfrm>
          <a:prstGeom prst="rect">
            <a:avLst/>
          </a:prstGeom>
        </p:spPr>
      </p:pic>
      <p:sp>
        <p:nvSpPr>
          <p:cNvPr id="11" name="5-Point Star 5"/>
          <p:cNvSpPr/>
          <p:nvPr/>
        </p:nvSpPr>
        <p:spPr>
          <a:xfrm>
            <a:off x="3779726" y="3039770"/>
            <a:ext cx="933450" cy="714375"/>
          </a:xfrm>
          <a:prstGeom prst="star5">
            <a:avLst/>
          </a:prstGeom>
          <a:solidFill>
            <a:schemeClr val="accent2"/>
          </a:solidFill>
          <a:ln>
            <a:solidFill>
              <a:srgbClr val="E36C0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3" t="19250" b="22973"/>
          <a:stretch/>
        </p:blipFill>
        <p:spPr bwMode="auto">
          <a:xfrm flipH="1">
            <a:off x="313418" y="4829775"/>
            <a:ext cx="1587090" cy="123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9087" y="1486045"/>
            <a:ext cx="1032351" cy="122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4" descr="C:\Users\Teacher\Desktop\foot_副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18" y="3223882"/>
            <a:ext cx="10922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 descr="C:\Users\Teacher\Desktop\foot_副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75" y="714375"/>
            <a:ext cx="109220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2" descr="C:\Users\Jon\Desktop\eye clipart.jpe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9FAF5"/>
              </a:clrFrom>
              <a:clrTo>
                <a:srgbClr val="F9FA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31016"/>
            <a:ext cx="12573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2" descr="C:\Users\Jon\Desktop\eye clipart.jpe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5385718"/>
            <a:ext cx="12573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9" descr="C:\Users\Teacher\Desktop\灵语Celia\PPT\M, S&amp;S PPT\U6\Pics\U5P4 nose_副本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863" y="4030952"/>
            <a:ext cx="5048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9" descr="C:\Users\Teacher\Desktop\灵语Celia\PPT\M, S&amp;S PPT\U6\Pics\U5P4 nose_副本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06" y="357188"/>
            <a:ext cx="5048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>
            <p:custDataLst>
              <p:tags r:id="rId1"/>
            </p:custDataLst>
          </p:nvPr>
        </p:nvSpPr>
        <p:spPr>
          <a:xfrm>
            <a:off x="214313" y="6280150"/>
            <a:ext cx="8858250" cy="4619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z="1200" dirty="0" smtClean="0"/>
              <a:t>TD: : S identifies the missing body part and uses the vocabulary in a complete sentence. </a:t>
            </a:r>
            <a:r>
              <a:rPr lang="en-US" sz="1200" dirty="0" smtClean="0">
                <a:solidFill>
                  <a:schemeClr val="tx1"/>
                </a:solidFill>
              </a:rPr>
              <a:t>Extension</a:t>
            </a:r>
            <a:r>
              <a:rPr lang="en-US" sz="1200" dirty="0">
                <a:solidFill>
                  <a:schemeClr val="tx1"/>
                </a:solidFill>
              </a:rPr>
              <a:t>:  </a:t>
            </a:r>
            <a:r>
              <a:rPr lang="en-US" sz="1200" dirty="0" smtClean="0">
                <a:solidFill>
                  <a:schemeClr val="tx1"/>
                </a:solidFill>
              </a:rPr>
              <a:t>“Where did they go? Where are your hands/feet? Where are my hands/feet? Touch your feet… Show me your hands” etc. </a:t>
            </a: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37691" y="2189791"/>
            <a:ext cx="955169" cy="11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634" y="4818360"/>
            <a:ext cx="955169" cy="11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C:\Users\Administrator\Desktop\图片1.png"/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4" r="30529"/>
          <a:stretch/>
        </p:blipFill>
        <p:spPr bwMode="auto">
          <a:xfrm>
            <a:off x="2533812" y="87342"/>
            <a:ext cx="3998952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5-Point Star 5"/>
          <p:cNvSpPr/>
          <p:nvPr/>
        </p:nvSpPr>
        <p:spPr>
          <a:xfrm>
            <a:off x="2339752" y="476672"/>
            <a:ext cx="1417691" cy="1251637"/>
          </a:xfrm>
          <a:prstGeom prst="star5">
            <a:avLst/>
          </a:prstGeom>
          <a:solidFill>
            <a:schemeClr val="accent2"/>
          </a:solidFill>
          <a:ln>
            <a:solidFill>
              <a:srgbClr val="E36C0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5-Point Star 5"/>
          <p:cNvSpPr/>
          <p:nvPr/>
        </p:nvSpPr>
        <p:spPr>
          <a:xfrm>
            <a:off x="4788024" y="3566723"/>
            <a:ext cx="1417691" cy="1251637"/>
          </a:xfrm>
          <a:prstGeom prst="star5">
            <a:avLst/>
          </a:prstGeom>
          <a:solidFill>
            <a:schemeClr val="accent2"/>
          </a:solidFill>
          <a:ln>
            <a:solidFill>
              <a:srgbClr val="E36C0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5-Point Star 5"/>
          <p:cNvSpPr/>
          <p:nvPr/>
        </p:nvSpPr>
        <p:spPr>
          <a:xfrm>
            <a:off x="2987824" y="5011772"/>
            <a:ext cx="1417691" cy="1251637"/>
          </a:xfrm>
          <a:prstGeom prst="star5">
            <a:avLst/>
          </a:prstGeom>
          <a:solidFill>
            <a:schemeClr val="accent2"/>
          </a:solidFill>
          <a:ln>
            <a:solidFill>
              <a:srgbClr val="E36C0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5-Point Star 5"/>
          <p:cNvSpPr/>
          <p:nvPr/>
        </p:nvSpPr>
        <p:spPr>
          <a:xfrm>
            <a:off x="4450453" y="4970760"/>
            <a:ext cx="1417691" cy="1251637"/>
          </a:xfrm>
          <a:prstGeom prst="star5">
            <a:avLst/>
          </a:prstGeom>
          <a:solidFill>
            <a:schemeClr val="accent2"/>
          </a:solidFill>
          <a:ln>
            <a:solidFill>
              <a:srgbClr val="E36C0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3635375" y="6237312"/>
            <a:ext cx="5329238" cy="64633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 dirty="0" smtClean="0">
                <a:ea typeface="Arial Unicode MS" panose="020B0604020202020204" pitchFamily="34" charset="-128"/>
                <a:cs typeface="Arial" panose="020B0604020202020204" pitchFamily="34" charset="0"/>
              </a:rPr>
              <a:t>TD: S can use the picture on the left bottom as a </a:t>
            </a:r>
            <a:r>
              <a:rPr lang="en-US" altLang="zh-CN" sz="1200" dirty="0" err="1" smtClean="0">
                <a:ea typeface="Arial Unicode MS" panose="020B0604020202020204" pitchFamily="34" charset="-128"/>
                <a:cs typeface="Arial" panose="020B0604020202020204" pitchFamily="34" charset="0"/>
              </a:rPr>
              <a:t>referenceto</a:t>
            </a:r>
            <a:r>
              <a:rPr lang="en-US" altLang="zh-CN" sz="1200" dirty="0" smtClean="0">
                <a:ea typeface="Arial Unicode MS" panose="020B0604020202020204" pitchFamily="34" charset="-128"/>
                <a:cs typeface="Arial" panose="020B0604020202020204" pitchFamily="34" charset="0"/>
              </a:rPr>
              <a:t> draw the missing body parts of the monster. S tells T what they are drawing as they draw it. </a:t>
            </a:r>
            <a:endParaRPr lang="en-US" altLang="zh-CN" sz="1200" dirty="0" smtClean="0">
              <a:solidFill>
                <a:srgbClr val="FF0000"/>
              </a:solidFill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>
            <p:custDataLst>
              <p:tags r:id="rId2"/>
            </p:custDataLst>
          </p:nvPr>
        </p:nvSpPr>
        <p:spPr>
          <a:xfrm>
            <a:off x="1257300" y="-99392"/>
            <a:ext cx="6702425" cy="1108075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ln w="11430"/>
                <a:solidFill>
                  <a:srgbClr val="E36C09"/>
                </a:solidFill>
                <a:latin typeface="Century Gothic" panose="020B0502020202020204" pitchFamily="34" charset="0"/>
              </a:rPr>
              <a:t>Draw and Talk</a:t>
            </a:r>
          </a:p>
        </p:txBody>
      </p:sp>
      <p:pic>
        <p:nvPicPr>
          <p:cNvPr id="1026" name="Picture 2" descr="F:\图册\New characters cut 11.13.2014\yellow\yellow fron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4581128"/>
            <a:ext cx="2514054" cy="193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图片2.pn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0" t="18994" r="12024" b="5529"/>
          <a:stretch/>
        </p:blipFill>
        <p:spPr bwMode="auto">
          <a:xfrm>
            <a:off x="1118613" y="620688"/>
            <a:ext cx="6774282" cy="531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:\图册\New characters cut 11.13.2014\yellow\yellow fro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764704"/>
            <a:ext cx="5328592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流程图: 可选过程 2"/>
          <p:cNvSpPr/>
          <p:nvPr/>
        </p:nvSpPr>
        <p:spPr>
          <a:xfrm>
            <a:off x="311526" y="1196752"/>
            <a:ext cx="1440160" cy="792088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E36C09"/>
                </a:solidFill>
                <a:latin typeface="Century Gothic" pitchFamily="34" charset="0"/>
              </a:rPr>
              <a:t>eye</a:t>
            </a:r>
            <a:endParaRPr lang="zh-CN" altLang="en-US" sz="3200" b="1" dirty="0">
              <a:solidFill>
                <a:srgbClr val="E36C09"/>
              </a:solidFill>
              <a:latin typeface="Century Gothic" pitchFamily="34" charset="0"/>
            </a:endParaRPr>
          </a:p>
        </p:txBody>
      </p:sp>
      <p:sp>
        <p:nvSpPr>
          <p:cNvPr id="4" name="TextBox 3"/>
          <p:cNvSpPr txBox="1"/>
          <p:nvPr>
            <p:custDataLst>
              <p:tags r:id="rId1"/>
            </p:custDataLst>
          </p:nvPr>
        </p:nvSpPr>
        <p:spPr>
          <a:xfrm>
            <a:off x="1257300" y="-99392"/>
            <a:ext cx="6702425" cy="1108075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6600" b="1" dirty="0" smtClean="0">
                <a:ln w="11430"/>
                <a:solidFill>
                  <a:srgbClr val="E36C09"/>
                </a:solidFill>
                <a:latin typeface="Century Gothic" panose="020B0502020202020204" pitchFamily="34" charset="0"/>
              </a:rPr>
              <a:t>Match </a:t>
            </a:r>
            <a:r>
              <a:rPr lang="en-US" altLang="zh-CN" sz="6600" b="1" dirty="0">
                <a:ln w="11430"/>
                <a:solidFill>
                  <a:srgbClr val="E36C09"/>
                </a:solidFill>
                <a:latin typeface="Century Gothic" panose="020B0502020202020204" pitchFamily="34" charset="0"/>
              </a:rPr>
              <a:t>and </a:t>
            </a:r>
            <a:r>
              <a:rPr lang="en-US" altLang="zh-CN" sz="6600" b="1" dirty="0" smtClean="0">
                <a:ln w="11430"/>
                <a:solidFill>
                  <a:srgbClr val="E36C09"/>
                </a:solidFill>
                <a:latin typeface="Century Gothic" panose="020B0502020202020204" pitchFamily="34" charset="0"/>
              </a:rPr>
              <a:t>Say</a:t>
            </a:r>
            <a:endParaRPr lang="en-US" altLang="zh-CN" sz="6600" b="1" dirty="0">
              <a:ln w="11430"/>
              <a:solidFill>
                <a:srgbClr val="E36C09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流程图: 可选过程 4"/>
          <p:cNvSpPr/>
          <p:nvPr/>
        </p:nvSpPr>
        <p:spPr>
          <a:xfrm>
            <a:off x="311526" y="2220954"/>
            <a:ext cx="1440160" cy="792088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E36C09"/>
                </a:solidFill>
                <a:latin typeface="Century Gothic" pitchFamily="34" charset="0"/>
              </a:rPr>
              <a:t>finger</a:t>
            </a:r>
            <a:endParaRPr lang="zh-CN" altLang="en-US" sz="3200" b="1" dirty="0">
              <a:solidFill>
                <a:srgbClr val="E36C09"/>
              </a:solidFill>
              <a:latin typeface="Century Gothic" pitchFamily="34" charset="0"/>
            </a:endParaRPr>
          </a:p>
        </p:txBody>
      </p:sp>
      <p:sp>
        <p:nvSpPr>
          <p:cNvPr id="6" name="流程图: 可选过程 5"/>
          <p:cNvSpPr/>
          <p:nvPr/>
        </p:nvSpPr>
        <p:spPr>
          <a:xfrm>
            <a:off x="311526" y="3245156"/>
            <a:ext cx="1440160" cy="792088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E36C09"/>
                </a:solidFill>
                <a:latin typeface="Century Gothic" pitchFamily="34" charset="0"/>
              </a:rPr>
              <a:t>nose</a:t>
            </a:r>
            <a:endParaRPr lang="zh-CN" altLang="en-US" sz="3200" b="1" dirty="0">
              <a:solidFill>
                <a:srgbClr val="E36C09"/>
              </a:solidFill>
              <a:latin typeface="Century Gothic" pitchFamily="34" charset="0"/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311526" y="4269358"/>
            <a:ext cx="1440160" cy="792088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E36C09"/>
                </a:solidFill>
                <a:latin typeface="Century Gothic" pitchFamily="34" charset="0"/>
              </a:rPr>
              <a:t>hand</a:t>
            </a:r>
            <a:endParaRPr lang="zh-CN" altLang="en-US" sz="3200" b="1" dirty="0">
              <a:solidFill>
                <a:srgbClr val="E36C09"/>
              </a:solidFill>
              <a:latin typeface="Century Gothic" pitchFamily="34" charset="0"/>
            </a:endParaRPr>
          </a:p>
        </p:txBody>
      </p:sp>
      <p:sp>
        <p:nvSpPr>
          <p:cNvPr id="8" name="流程图: 可选过程 7"/>
          <p:cNvSpPr/>
          <p:nvPr/>
        </p:nvSpPr>
        <p:spPr>
          <a:xfrm>
            <a:off x="311526" y="5293560"/>
            <a:ext cx="1440160" cy="792088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E36C09"/>
                </a:solidFill>
                <a:latin typeface="Century Gothic" pitchFamily="34" charset="0"/>
              </a:rPr>
              <a:t>foot</a:t>
            </a:r>
            <a:endParaRPr lang="zh-CN" altLang="en-US" sz="3200" b="1" dirty="0">
              <a:solidFill>
                <a:srgbClr val="E36C09"/>
              </a:solidFill>
              <a:latin typeface="Century Gothic" pitchFamily="34" charset="0"/>
            </a:endParaRPr>
          </a:p>
        </p:txBody>
      </p:sp>
      <p:sp>
        <p:nvSpPr>
          <p:cNvPr id="9" name="流程图: 可选过程 8"/>
          <p:cNvSpPr/>
          <p:nvPr/>
        </p:nvSpPr>
        <p:spPr>
          <a:xfrm>
            <a:off x="7452320" y="1196752"/>
            <a:ext cx="1440160" cy="792088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E36C09"/>
                </a:solidFill>
                <a:latin typeface="Century Gothic" pitchFamily="34" charset="0"/>
              </a:rPr>
              <a:t>eyes</a:t>
            </a:r>
            <a:endParaRPr lang="zh-CN" altLang="en-US" sz="3200" b="1" dirty="0">
              <a:solidFill>
                <a:srgbClr val="E36C09"/>
              </a:solidFill>
              <a:latin typeface="Century Gothic" pitchFamily="34" charset="0"/>
            </a:endParaRPr>
          </a:p>
        </p:txBody>
      </p:sp>
      <p:sp>
        <p:nvSpPr>
          <p:cNvPr id="10" name="流程图: 可选过程 9"/>
          <p:cNvSpPr/>
          <p:nvPr/>
        </p:nvSpPr>
        <p:spPr>
          <a:xfrm>
            <a:off x="7452320" y="2220954"/>
            <a:ext cx="1440160" cy="792088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E36C09"/>
                </a:solidFill>
                <a:latin typeface="Century Gothic" pitchFamily="34" charset="0"/>
              </a:rPr>
              <a:t>fingers</a:t>
            </a:r>
            <a:endParaRPr lang="zh-CN" altLang="en-US" sz="2800" b="1" dirty="0">
              <a:solidFill>
                <a:srgbClr val="E36C09"/>
              </a:solidFill>
              <a:latin typeface="Century Gothic" pitchFamily="34" charset="0"/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7452320" y="3245156"/>
            <a:ext cx="1440160" cy="792088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E36C09"/>
                </a:solidFill>
                <a:latin typeface="Century Gothic" pitchFamily="34" charset="0"/>
              </a:rPr>
              <a:t>nose</a:t>
            </a:r>
            <a:endParaRPr lang="zh-CN" altLang="en-US" sz="3200" b="1" dirty="0">
              <a:solidFill>
                <a:srgbClr val="E36C09"/>
              </a:solidFill>
              <a:latin typeface="Century Gothic" pitchFamily="34" charset="0"/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7452320" y="4269358"/>
            <a:ext cx="1440160" cy="792088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E36C09"/>
                </a:solidFill>
                <a:latin typeface="Century Gothic" pitchFamily="34" charset="0"/>
              </a:rPr>
              <a:t>hands</a:t>
            </a:r>
            <a:endParaRPr lang="zh-CN" altLang="en-US" sz="2800" b="1" dirty="0">
              <a:solidFill>
                <a:srgbClr val="E36C09"/>
              </a:solidFill>
              <a:latin typeface="Century Gothic" pitchFamily="34" charset="0"/>
            </a:endParaRPr>
          </a:p>
        </p:txBody>
      </p:sp>
      <p:sp>
        <p:nvSpPr>
          <p:cNvPr id="13" name="流程图: 可选过程 12"/>
          <p:cNvSpPr/>
          <p:nvPr/>
        </p:nvSpPr>
        <p:spPr>
          <a:xfrm>
            <a:off x="7452320" y="5293560"/>
            <a:ext cx="1440160" cy="792088"/>
          </a:xfrm>
          <a:prstGeom prst="flowChartAlternateProcess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solidFill>
                  <a:srgbClr val="E36C09"/>
                </a:solidFill>
                <a:latin typeface="Century Gothic" pitchFamily="34" charset="0"/>
              </a:rPr>
              <a:t>feet</a:t>
            </a:r>
            <a:endParaRPr lang="zh-CN" altLang="en-US" sz="3200" b="1" dirty="0">
              <a:solidFill>
                <a:srgbClr val="E36C09"/>
              </a:solidFill>
              <a:latin typeface="Century Gothic" pitchFamily="34" charset="0"/>
            </a:endParaRPr>
          </a:p>
        </p:txBody>
      </p:sp>
      <p:sp>
        <p:nvSpPr>
          <p:cNvPr id="14" name="TextBox 13"/>
          <p:cNvSpPr txBox="1"/>
          <p:nvPr>
            <p:custDataLst>
              <p:tags r:id="rId2"/>
            </p:custDataLst>
          </p:nvPr>
        </p:nvSpPr>
        <p:spPr>
          <a:xfrm>
            <a:off x="179388" y="6279703"/>
            <a:ext cx="8775700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TD: T </a:t>
            </a:r>
            <a:r>
              <a:rPr lang="en-US" sz="1200" dirty="0" smtClean="0">
                <a:solidFill>
                  <a:srgbClr val="0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circles and reads the words one by one. Then ask S to match the words with the monster’s body parts by drawing lines. </a:t>
            </a:r>
            <a:endParaRPr lang="en-US" sz="1200" dirty="0">
              <a:solidFill>
                <a:srgbClr val="000000"/>
              </a:solidFill>
              <a:latin typeface="Arial" pitchFamily="34" charset="0"/>
              <a:ea typeface="Arial Unicode MS" pitchFamily="34" charset="-122"/>
              <a:cs typeface="Arial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1619672" y="1700808"/>
            <a:ext cx="2364014" cy="916190"/>
          </a:xfrm>
          <a:prstGeom prst="line">
            <a:avLst/>
          </a:prstGeom>
          <a:ln w="38100">
            <a:solidFill>
              <a:srgbClr val="E36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9" idx="1"/>
          </p:cNvCxnSpPr>
          <p:nvPr/>
        </p:nvCxnSpPr>
        <p:spPr>
          <a:xfrm flipH="1">
            <a:off x="5004048" y="1592796"/>
            <a:ext cx="2448272" cy="914400"/>
          </a:xfrm>
          <a:prstGeom prst="line">
            <a:avLst/>
          </a:prstGeom>
          <a:ln w="38100">
            <a:solidFill>
              <a:srgbClr val="E36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9" idx="1"/>
          </p:cNvCxnSpPr>
          <p:nvPr/>
        </p:nvCxnSpPr>
        <p:spPr>
          <a:xfrm flipH="1">
            <a:off x="4283968" y="1592796"/>
            <a:ext cx="3168352" cy="914400"/>
          </a:xfrm>
          <a:prstGeom prst="line">
            <a:avLst/>
          </a:prstGeom>
          <a:ln w="38100">
            <a:solidFill>
              <a:srgbClr val="E36C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96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179388" y="6167264"/>
            <a:ext cx="8775700" cy="64611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rPr>
              <a:t>TD: T tells the student to do as the T does. T begins by both saying and demonstrating each step, asking the student to repeat the word and action. After completing several rounds, T says the command without demonstrating.  When the S can play the game on their own successfully, reward using the reward system. Extension: Switch roles.</a:t>
            </a:r>
          </a:p>
        </p:txBody>
      </p:sp>
      <p:sp>
        <p:nvSpPr>
          <p:cNvPr id="15" name="TextBox 14"/>
          <p:cNvSpPr txBox="1"/>
          <p:nvPr>
            <p:custDataLst>
              <p:tags r:id="rId2"/>
            </p:custDataLst>
          </p:nvPr>
        </p:nvSpPr>
        <p:spPr>
          <a:xfrm>
            <a:off x="1336675" y="4763"/>
            <a:ext cx="6702425" cy="1108075"/>
          </a:xfrm>
          <a:prstGeom prst="rect">
            <a:avLst/>
          </a:prstGeom>
          <a:noFill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6600" b="1" dirty="0">
                <a:ln w="11430"/>
                <a:solidFill>
                  <a:srgbClr val="E36C09"/>
                </a:solidFill>
                <a:latin typeface="Century Gothic" panose="020B0502020202020204" pitchFamily="34" charset="0"/>
              </a:rPr>
              <a:t>I Say, You Do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225" y="1354243"/>
            <a:ext cx="2880951" cy="42349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5977" r="93294">
                        <a14:foregroundMark x1="56268" y1="80952" x2="56268" y2="80952"/>
                        <a14:foregroundMark x1="53061" y1="85238" x2="53061" y2="85238"/>
                        <a14:foregroundMark x1="68367" y1="80000" x2="68367" y2="80000"/>
                        <a14:foregroundMark x1="69534" y1="85238" x2="69534" y2="85238"/>
                        <a14:foregroundMark x1="67055" y1="85238" x2="67055" y2="85238"/>
                        <a14:foregroundMark x1="69679" y1="88571" x2="69679" y2="88571"/>
                        <a14:foregroundMark x1="82216" y1="83333" x2="82216" y2="83333"/>
                        <a14:foregroundMark x1="89067" y1="69048" x2="89067" y2="69048"/>
                        <a14:foregroundMark x1="68222" y1="18095" x2="68222" y2="18095"/>
                        <a14:foregroundMark x1="68222" y1="14762" x2="68222" y2="14762"/>
                        <a14:foregroundMark x1="68513" y1="30000" x2="68513" y2="30000"/>
                        <a14:foregroundMark x1="66181" y1="31905" x2="66181" y2="31905"/>
                        <a14:foregroundMark x1="66035" y1="31429" x2="66035" y2="31429"/>
                        <a14:foregroundMark x1="66472" y1="26667" x2="66472" y2="26667"/>
                        <a14:foregroundMark x1="67055" y1="22857" x2="67055" y2="22857"/>
                        <a14:foregroundMark x1="67493" y1="16190" x2="67493" y2="16190"/>
                        <a14:foregroundMark x1="67638" y1="11429" x2="67638" y2="11429"/>
                        <a14:foregroundMark x1="68513" y1="20952" x2="68513" y2="20952"/>
                        <a14:foregroundMark x1="41108" y1="24286" x2="41108" y2="24286"/>
                        <a14:foregroundMark x1="40671" y1="22857" x2="40671" y2="22857"/>
                        <a14:foregroundMark x1="40671" y1="20952" x2="40671" y2="20952"/>
                        <a14:foregroundMark x1="40233" y1="19048" x2="40233" y2="19048"/>
                        <a14:foregroundMark x1="9184" y1="80000" x2="9184" y2="80000"/>
                        <a14:foregroundMark x1="8309" y1="80000" x2="8309" y2="80000"/>
                        <a14:foregroundMark x1="7434" y1="80952" x2="7434" y2="80952"/>
                        <a14:foregroundMark x1="8601" y1="77619" x2="8601" y2="77619"/>
                        <a14:foregroundMark x1="12245" y1="80000" x2="12245" y2="80000"/>
                        <a14:foregroundMark x1="11662" y1="80952" x2="11662" y2="80952"/>
                        <a14:foregroundMark x1="11370" y1="81429" x2="11370" y2="81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06" r="6665"/>
          <a:stretch/>
        </p:blipFill>
        <p:spPr bwMode="auto">
          <a:xfrm>
            <a:off x="112951" y="1658339"/>
            <a:ext cx="8923545" cy="313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>
            <p:custDataLst>
              <p:tags r:id="rId2"/>
            </p:custDataLst>
          </p:nvPr>
        </p:nvSpPr>
        <p:spPr>
          <a:xfrm>
            <a:off x="107950" y="6381750"/>
            <a:ext cx="4752975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 dirty="0" smtClean="0">
                <a:ea typeface="Arial Unicode MS" panose="020B0604020202020204" pitchFamily="34" charset="-128"/>
                <a:cs typeface="Arial" panose="020B0604020202020204" pitchFamily="34" charset="0"/>
              </a:rPr>
              <a:t>TD: T prompts S to describe the body parts S sees in the picture.</a:t>
            </a:r>
            <a:endParaRPr lang="en-US" altLang="zh-CN" sz="1200" dirty="0" smtClean="0">
              <a:solidFill>
                <a:srgbClr val="FF0000"/>
              </a:solidFill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Shape 247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214313"/>
            <a:ext cx="1439862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TextBox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143250" y="1989138"/>
            <a:ext cx="4754563" cy="397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800" b="1">
                <a:solidFill>
                  <a:srgbClr val="0070C0"/>
                </a:solidFill>
                <a:latin typeface="Century Gothic" panose="020B0502020202020204" pitchFamily="34" charset="0"/>
              </a:rPr>
              <a:t>Goodbye boy/girl,</a:t>
            </a:r>
          </a:p>
          <a:p>
            <a:pPr algn="ctr"/>
            <a:r>
              <a:rPr lang="en-US" altLang="zh-CN" sz="2800" b="1">
                <a:solidFill>
                  <a:srgbClr val="0070C0"/>
                </a:solidFill>
                <a:latin typeface="Century Gothic" panose="020B0502020202020204" pitchFamily="34" charset="0"/>
              </a:rPr>
              <a:t>Goodbye boy/girl,</a:t>
            </a:r>
          </a:p>
          <a:p>
            <a:pPr algn="ctr"/>
            <a:r>
              <a:rPr lang="en-US" altLang="zh-CN" sz="2800" b="1">
                <a:solidFill>
                  <a:srgbClr val="0070C0"/>
                </a:solidFill>
                <a:latin typeface="Century Gothic" panose="020B0502020202020204" pitchFamily="34" charset="0"/>
              </a:rPr>
              <a:t>See you next time!</a:t>
            </a:r>
          </a:p>
          <a:p>
            <a:pPr algn="ctr"/>
            <a:r>
              <a:rPr lang="en-US" altLang="zh-CN" sz="2800" b="1">
                <a:solidFill>
                  <a:srgbClr val="0070C0"/>
                </a:solidFill>
                <a:latin typeface="Century Gothic" panose="020B0502020202020204" pitchFamily="34" charset="0"/>
              </a:rPr>
              <a:t>Goodbye boy/girl,</a:t>
            </a:r>
          </a:p>
          <a:p>
            <a:pPr algn="ctr"/>
            <a:r>
              <a:rPr lang="en-US" altLang="zh-CN" sz="2800" b="1">
                <a:solidFill>
                  <a:srgbClr val="0070C0"/>
                </a:solidFill>
                <a:latin typeface="Century Gothic" panose="020B0502020202020204" pitchFamily="34" charset="0"/>
              </a:rPr>
              <a:t>Goodbye boy/girl,</a:t>
            </a:r>
          </a:p>
          <a:p>
            <a:pPr algn="ctr"/>
            <a:r>
              <a:rPr lang="en-US" altLang="zh-CN" sz="2800" b="1">
                <a:solidFill>
                  <a:srgbClr val="0070C0"/>
                </a:solidFill>
                <a:latin typeface="Century Gothic" panose="020B0502020202020204" pitchFamily="34" charset="0"/>
              </a:rPr>
              <a:t>See you next time!</a:t>
            </a:r>
          </a:p>
          <a:p>
            <a:pPr algn="ctr"/>
            <a:endParaRPr lang="en-US" altLang="zh-CN" sz="2800" b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zh-CN" sz="2800" b="1" i="1">
                <a:solidFill>
                  <a:srgbClr val="0070C0"/>
                </a:solidFill>
                <a:latin typeface="Century Gothic" panose="020B0502020202020204" pitchFamily="34" charset="0"/>
              </a:rPr>
              <a:t>(Tune of Jingle Bells)</a:t>
            </a:r>
            <a:endParaRPr lang="zh-CN" altLang="en-US" sz="2800" b="1" i="1">
              <a:solidFill>
                <a:srgbClr val="0070C0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altLang="zh-CN" sz="2800" b="1">
                <a:solidFill>
                  <a:srgbClr val="0070C0"/>
                </a:solidFill>
                <a:latin typeface="Century Gothic" panose="020B050202020202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>
            <p:custDataLst>
              <p:tags r:id="rId1"/>
            </p:custDataLst>
          </p:nvPr>
        </p:nvSpPr>
        <p:spPr>
          <a:xfrm>
            <a:off x="252413" y="6238875"/>
            <a:ext cx="8856662" cy="64611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200" dirty="0" smtClean="0">
                <a:solidFill>
                  <a:srgbClr val="0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Teacher Directions (TD): 1. If student (S) answers correctly, he/she goes up on the ladder. If not, the teacher (T) goes up</a:t>
            </a:r>
            <a:r>
              <a:rPr lang="en-US" altLang="zh-CN" sz="1200" dirty="0" smtClean="0">
                <a:ea typeface="Arial Unicode MS" panose="020B0604020202020204" pitchFamily="34" charset="-128"/>
                <a:cs typeface="Arial" panose="020B0604020202020204" pitchFamily="34" charset="0"/>
              </a:rPr>
              <a:t>. 2. If S doesn’t follow the classroom rules, he/she </a:t>
            </a:r>
            <a:r>
              <a:rPr lang="en-US" altLang="zh-CN" sz="1200" dirty="0" smtClean="0">
                <a:solidFill>
                  <a:srgbClr val="000000"/>
                </a:solidFill>
                <a:ea typeface="Arial Unicode MS" panose="020B0604020202020204" pitchFamily="34" charset="-128"/>
                <a:cs typeface="Arial" panose="020B0604020202020204" pitchFamily="34" charset="0"/>
              </a:rPr>
              <a:t>goes down. 3. The one who saves the most people is the </a:t>
            </a:r>
            <a:r>
              <a:rPr lang="en-US" altLang="zh-CN" sz="1200" dirty="0" smtClean="0">
                <a:ea typeface="Arial Unicode MS" panose="020B0604020202020204" pitchFamily="34" charset="-128"/>
                <a:cs typeface="Arial" panose="020B0604020202020204" pitchFamily="34" charset="0"/>
              </a:rPr>
              <a:t>winner. 4. T draws the reward system on the whiteboard or paper to use throughout class.</a:t>
            </a:r>
            <a:endParaRPr lang="en-CA" altLang="zh-CN" sz="1200" dirty="0" smtClean="0"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17411" name="Picture 1" descr="C:\Users\vipkid\Desktop\phase 1.5 pics\PPDE_tattoos_FI-008_(1).png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4786313"/>
            <a:ext cx="1296988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2" name="Group 45"/>
          <p:cNvGrpSpPr>
            <a:grpSpLocks/>
          </p:cNvGrpSpPr>
          <p:nvPr/>
        </p:nvGrpSpPr>
        <p:grpSpPr bwMode="auto">
          <a:xfrm>
            <a:off x="3492500" y="2492375"/>
            <a:ext cx="1655763" cy="2520950"/>
            <a:chOff x="5796136" y="2348880"/>
            <a:chExt cx="1368152" cy="2304256"/>
          </a:xfrm>
        </p:grpSpPr>
        <p:sp>
          <p:nvSpPr>
            <p:cNvPr id="17" name="Freeform 16"/>
            <p:cNvSpPr/>
            <p:nvPr/>
          </p:nvSpPr>
          <p:spPr>
            <a:xfrm>
              <a:off x="5796136" y="2348880"/>
              <a:ext cx="738514" cy="2304256"/>
            </a:xfrm>
            <a:custGeom>
              <a:avLst/>
              <a:gdLst>
                <a:gd name="connsiteX0" fmla="*/ 631825 w 785813"/>
                <a:gd name="connsiteY0" fmla="*/ 0 h 3530600"/>
                <a:gd name="connsiteX1" fmla="*/ 746125 w 785813"/>
                <a:gd name="connsiteY1" fmla="*/ 742950 h 3530600"/>
                <a:gd name="connsiteX2" fmla="*/ 393700 w 785813"/>
                <a:gd name="connsiteY2" fmla="*/ 1143000 h 3530600"/>
                <a:gd name="connsiteX3" fmla="*/ 527050 w 785813"/>
                <a:gd name="connsiteY3" fmla="*/ 2047875 h 3530600"/>
                <a:gd name="connsiteX4" fmla="*/ 22225 w 785813"/>
                <a:gd name="connsiteY4" fmla="*/ 2714625 h 3530600"/>
                <a:gd name="connsiteX5" fmla="*/ 393700 w 785813"/>
                <a:gd name="connsiteY5" fmla="*/ 3400425 h 3530600"/>
                <a:gd name="connsiteX6" fmla="*/ 460375 w 785813"/>
                <a:gd name="connsiteY6" fmla="*/ 3495675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813" h="3530600">
                  <a:moveTo>
                    <a:pt x="631825" y="0"/>
                  </a:moveTo>
                  <a:cubicBezTo>
                    <a:pt x="708819" y="276225"/>
                    <a:pt x="785813" y="552450"/>
                    <a:pt x="746125" y="742950"/>
                  </a:cubicBezTo>
                  <a:cubicBezTo>
                    <a:pt x="706437" y="933450"/>
                    <a:pt x="430212" y="925513"/>
                    <a:pt x="393700" y="1143000"/>
                  </a:cubicBezTo>
                  <a:cubicBezTo>
                    <a:pt x="357188" y="1360487"/>
                    <a:pt x="588962" y="1785938"/>
                    <a:pt x="527050" y="2047875"/>
                  </a:cubicBezTo>
                  <a:cubicBezTo>
                    <a:pt x="465138" y="2309812"/>
                    <a:pt x="44450" y="2489200"/>
                    <a:pt x="22225" y="2714625"/>
                  </a:cubicBezTo>
                  <a:cubicBezTo>
                    <a:pt x="0" y="2940050"/>
                    <a:pt x="320675" y="3270250"/>
                    <a:pt x="393700" y="3400425"/>
                  </a:cubicBezTo>
                  <a:cubicBezTo>
                    <a:pt x="466725" y="3530600"/>
                    <a:pt x="463550" y="3513137"/>
                    <a:pt x="460375" y="3495675"/>
                  </a:cubicBezTo>
                </a:path>
              </a:pathLst>
            </a:custGeom>
            <a:ln w="38100">
              <a:solidFill>
                <a:srgbClr val="99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latin typeface="Calibri" panose="020F0502020204030204" pitchFamily="34" charset="0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6425774" y="2348880"/>
              <a:ext cx="738514" cy="2304256"/>
            </a:xfrm>
            <a:custGeom>
              <a:avLst/>
              <a:gdLst>
                <a:gd name="connsiteX0" fmla="*/ 631825 w 785813"/>
                <a:gd name="connsiteY0" fmla="*/ 0 h 3530600"/>
                <a:gd name="connsiteX1" fmla="*/ 746125 w 785813"/>
                <a:gd name="connsiteY1" fmla="*/ 742950 h 3530600"/>
                <a:gd name="connsiteX2" fmla="*/ 393700 w 785813"/>
                <a:gd name="connsiteY2" fmla="*/ 1143000 h 3530600"/>
                <a:gd name="connsiteX3" fmla="*/ 527050 w 785813"/>
                <a:gd name="connsiteY3" fmla="*/ 2047875 h 3530600"/>
                <a:gd name="connsiteX4" fmla="*/ 22225 w 785813"/>
                <a:gd name="connsiteY4" fmla="*/ 2714625 h 3530600"/>
                <a:gd name="connsiteX5" fmla="*/ 393700 w 785813"/>
                <a:gd name="connsiteY5" fmla="*/ 3400425 h 3530600"/>
                <a:gd name="connsiteX6" fmla="*/ 460375 w 785813"/>
                <a:gd name="connsiteY6" fmla="*/ 3495675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813" h="3530600">
                  <a:moveTo>
                    <a:pt x="631825" y="0"/>
                  </a:moveTo>
                  <a:cubicBezTo>
                    <a:pt x="708819" y="276225"/>
                    <a:pt x="785813" y="552450"/>
                    <a:pt x="746125" y="742950"/>
                  </a:cubicBezTo>
                  <a:cubicBezTo>
                    <a:pt x="706437" y="933450"/>
                    <a:pt x="430212" y="925513"/>
                    <a:pt x="393700" y="1143000"/>
                  </a:cubicBezTo>
                  <a:cubicBezTo>
                    <a:pt x="357188" y="1360487"/>
                    <a:pt x="588962" y="1785938"/>
                    <a:pt x="527050" y="2047875"/>
                  </a:cubicBezTo>
                  <a:cubicBezTo>
                    <a:pt x="465138" y="2309812"/>
                    <a:pt x="44450" y="2489200"/>
                    <a:pt x="22225" y="2714625"/>
                  </a:cubicBezTo>
                  <a:cubicBezTo>
                    <a:pt x="0" y="2940050"/>
                    <a:pt x="320675" y="3270250"/>
                    <a:pt x="393700" y="3400425"/>
                  </a:cubicBezTo>
                  <a:cubicBezTo>
                    <a:pt x="466725" y="3530600"/>
                    <a:pt x="463550" y="3513137"/>
                    <a:pt x="460375" y="3495675"/>
                  </a:cubicBezTo>
                </a:path>
              </a:pathLst>
            </a:custGeom>
            <a:ln w="38100">
              <a:solidFill>
                <a:srgbClr val="99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endParaRPr lang="zh-CN" altLang="en-US" smtClean="0"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246065" y="2993143"/>
              <a:ext cx="629638" cy="2902"/>
            </a:xfrm>
            <a:prstGeom prst="line">
              <a:avLst/>
            </a:prstGeom>
            <a:ln w="38100">
              <a:solidFill>
                <a:srgbClr val="99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227701" y="3331236"/>
              <a:ext cx="630950" cy="13059"/>
            </a:xfrm>
            <a:prstGeom prst="line">
              <a:avLst/>
            </a:prstGeom>
            <a:ln w="38100">
              <a:solidFill>
                <a:srgbClr val="99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99847" y="3702703"/>
              <a:ext cx="629638" cy="11608"/>
            </a:xfrm>
            <a:prstGeom prst="line">
              <a:avLst/>
            </a:prstGeom>
            <a:ln w="38100">
              <a:solidFill>
                <a:srgbClr val="99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886647" y="4004520"/>
              <a:ext cx="629638" cy="13059"/>
            </a:xfrm>
            <a:prstGeom prst="line">
              <a:avLst/>
            </a:prstGeom>
            <a:ln w="38100">
              <a:solidFill>
                <a:srgbClr val="99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958793" y="4365830"/>
              <a:ext cx="629638" cy="11608"/>
            </a:xfrm>
            <a:prstGeom prst="line">
              <a:avLst/>
            </a:prstGeom>
            <a:ln w="38100">
              <a:solidFill>
                <a:srgbClr val="99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458568" y="2607166"/>
              <a:ext cx="629638" cy="11608"/>
            </a:xfrm>
            <a:prstGeom prst="line">
              <a:avLst/>
            </a:prstGeom>
            <a:ln w="38100">
              <a:solidFill>
                <a:srgbClr val="99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413" name="Picture 2" descr="C:\Users\vipkid\Desktop\phase 1.5 pics\images1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 t="3360" r="16000" b="5920"/>
          <a:stretch>
            <a:fillRect/>
          </a:stretch>
        </p:blipFill>
        <p:spPr bwMode="auto">
          <a:xfrm>
            <a:off x="3924300" y="3500438"/>
            <a:ext cx="50323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3" descr="C:\Users\vipkid\Desktop\phase 1.5 pics\images2.pn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0" t="3360" r="12640" b="5920"/>
          <a:stretch>
            <a:fillRect/>
          </a:stretch>
        </p:blipFill>
        <p:spPr bwMode="auto">
          <a:xfrm>
            <a:off x="4356100" y="3500438"/>
            <a:ext cx="503238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9" descr="C:\Users\vipkid\Desktop\phase 1.5 pics\helicopter_toy_colorfu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111250"/>
            <a:ext cx="1944688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416" name="Group 48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6804025" y="4429125"/>
            <a:ext cx="1871663" cy="1477963"/>
            <a:chOff x="5724128" y="4645155"/>
            <a:chExt cx="1872208" cy="1476693"/>
          </a:xfrm>
        </p:grpSpPr>
        <p:sp>
          <p:nvSpPr>
            <p:cNvPr id="17422" name="TextBox 8"/>
            <p:cNvSpPr txBox="1">
              <a:spLocks noChangeArrowheads="1"/>
            </p:cNvSpPr>
            <p:nvPr/>
          </p:nvSpPr>
          <p:spPr bwMode="auto">
            <a:xfrm>
              <a:off x="5724128" y="4645155"/>
              <a:ext cx="1872208" cy="1476693"/>
            </a:xfrm>
            <a:prstGeom prst="rect">
              <a:avLst/>
            </a:prstGeom>
            <a:noFill/>
            <a:ln w="38100">
              <a:solidFill>
                <a:prstClr val="black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/>
                <a:t>       </a:t>
              </a:r>
            </a:p>
            <a:p>
              <a:r>
                <a:rPr lang="en-US" altLang="zh-CN"/>
                <a:t>     is for student</a:t>
              </a:r>
            </a:p>
            <a:p>
              <a:endParaRPr lang="en-US" altLang="zh-CN"/>
            </a:p>
            <a:p>
              <a:r>
                <a:rPr lang="en-US" altLang="zh-CN"/>
                <a:t>     is for teacher</a:t>
              </a:r>
            </a:p>
            <a:p>
              <a:endParaRPr lang="zh-CN" altLang="en-US"/>
            </a:p>
          </p:txBody>
        </p:sp>
        <p:pic>
          <p:nvPicPr>
            <p:cNvPr id="17423" name="Picture 2" descr="C:\Users\vipkid\Desktop\phase 1.5 pics\images1.pn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0" t="3360" r="16000" b="5920"/>
            <a:stretch>
              <a:fillRect/>
            </a:stretch>
          </p:blipFill>
          <p:spPr bwMode="auto">
            <a:xfrm>
              <a:off x="5796136" y="4917604"/>
              <a:ext cx="381319" cy="447632"/>
            </a:xfrm>
            <a:prstGeom prst="rect">
              <a:avLst/>
            </a:prstGeom>
            <a:noFill/>
            <a:ln>
              <a:solidFill>
                <a:prstClr val="black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24" name="Picture 3" descr="C:\Users\vipkid\Desktop\phase 1.5 pics\images2.png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80" t="3360" r="12640" b="5920"/>
            <a:stretch>
              <a:fillRect/>
            </a:stretch>
          </p:blipFill>
          <p:spPr bwMode="auto">
            <a:xfrm>
              <a:off x="5796136" y="5434117"/>
              <a:ext cx="380270" cy="446400"/>
            </a:xfrm>
            <a:prstGeom prst="rect">
              <a:avLst/>
            </a:prstGeom>
            <a:noFill/>
            <a:ln>
              <a:solidFill>
                <a:prstClr val="black"/>
              </a:solidFill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417" name="TextBox 5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4213" y="1052513"/>
            <a:ext cx="2374900" cy="954087"/>
          </a:xfrm>
          <a:prstGeom prst="rect">
            <a:avLst/>
          </a:prstGeom>
          <a:noFill/>
          <a:ln w="38100">
            <a:solidFill>
              <a:prstClr val="blac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0070C0"/>
                </a:solidFill>
                <a:latin typeface="Century Gothic" panose="020B0502020202020204" pitchFamily="34" charset="0"/>
              </a:rPr>
              <a:t>Student’s score:       </a:t>
            </a:r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17418" name="Picture 2" descr="C:\Users\vipkid\Desktop\phase 1.5 pics\images1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 t="3360" r="16000" b="5920"/>
          <a:stretch>
            <a:fillRect/>
          </a:stretch>
        </p:blipFill>
        <p:spPr bwMode="auto">
          <a:xfrm>
            <a:off x="755576" y="1396703"/>
            <a:ext cx="503237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9" name="TextBox 5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11863" y="1052513"/>
            <a:ext cx="2376487" cy="954087"/>
          </a:xfrm>
          <a:prstGeom prst="rect">
            <a:avLst/>
          </a:prstGeom>
          <a:noFill/>
          <a:ln w="38100">
            <a:solidFill>
              <a:prstClr val="blac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>
                <a:solidFill>
                  <a:srgbClr val="0070C0"/>
                </a:solidFill>
                <a:latin typeface="Century Gothic" panose="020B0502020202020204" pitchFamily="34" charset="0"/>
              </a:rPr>
              <a:t>Teacher’s score:       </a:t>
            </a:r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17420" name="Picture 3" descr="C:\Users\vipkid\Desktop\phase 1.5 pics\images2.pn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0" t="3360" r="12640" b="5920"/>
          <a:stretch>
            <a:fillRect/>
          </a:stretch>
        </p:blipFill>
        <p:spPr bwMode="auto">
          <a:xfrm>
            <a:off x="6011863" y="1396703"/>
            <a:ext cx="504825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Shape 9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827088" y="-27384"/>
            <a:ext cx="7632700" cy="1143000"/>
          </a:xfrm>
          <a:prstGeom prst="rect">
            <a:avLst/>
          </a:prstGeom>
          <a:noFill/>
          <a:ln>
            <a:noFill/>
          </a:ln>
          <a:extLst/>
        </p:spPr>
        <p:txBody>
          <a:bodyPr lIns="91425" tIns="45700" rIns="91425" bIns="45700" anchor="ctr"/>
          <a:lstStyle>
            <a:lvl1pPr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9575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95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E36C09"/>
              </a:buClr>
              <a:buSzPct val="25000"/>
              <a:defRPr/>
            </a:pPr>
            <a:r>
              <a:rPr lang="en-US" altLang="zh-CN" sz="6600" b="1" dirty="0" smtClean="0">
                <a:ln w="19050">
                  <a:solidFill>
                    <a:srgbClr val="4E1C01"/>
                  </a:solidFill>
                </a:ln>
                <a:solidFill>
                  <a:srgbClr val="01C9EA"/>
                </a:solidFill>
                <a:latin typeface="Snap ITC" pitchFamily="82" charset="0"/>
                <a:ea typeface="Questrial"/>
                <a:cs typeface="Questrial"/>
                <a:sym typeface="Questrial"/>
              </a:rPr>
              <a:t>Reward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>
            <p:custDataLst>
              <p:tags r:id="rId1"/>
            </p:custDataLst>
          </p:nvPr>
        </p:nvSpPr>
        <p:spPr>
          <a:xfrm>
            <a:off x="752722" y="6237312"/>
            <a:ext cx="6339558" cy="27699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TD: T teachers S the song “Head, Shoulder, Knees and Toes” with </a:t>
            </a:r>
            <a:r>
              <a:rPr lang="en-US" sz="1200" smtClean="0">
                <a:solidFill>
                  <a:schemeClr val="tx1"/>
                </a:solidFill>
              </a:rPr>
              <a:t>physical movements.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10468" y="2881278"/>
            <a:ext cx="55263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Head and shoulders knees and toes</a:t>
            </a:r>
            <a:b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Knees and toes</a:t>
            </a:r>
            <a:b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Head and shoulders knees and toes</a:t>
            </a:r>
            <a:b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Knees and toes</a:t>
            </a:r>
            <a:b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</a:br>
            <a:r>
              <a:rPr lang="en-US" altLang="zh-CN" sz="2000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And </a:t>
            </a:r>
            <a: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eyes and ears</a:t>
            </a:r>
            <a:b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And mouth and nose</a:t>
            </a:r>
            <a:b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Head and shoulders knees and toes</a:t>
            </a:r>
            <a:b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</a:br>
            <a:r>
              <a:rPr lang="en-US" altLang="zh-CN" sz="2000" dirty="0">
                <a:solidFill>
                  <a:srgbClr val="0070C0"/>
                </a:solidFill>
                <a:latin typeface="Century Gothic" panose="020B0502020202020204" pitchFamily="34" charset="0"/>
              </a:rPr>
              <a:t>Knees and toes</a:t>
            </a:r>
            <a:endParaRPr lang="zh-CN" altLang="en-US" sz="2000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26443" y="2204864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Head, Shoulders, Knees </a:t>
            </a:r>
            <a:r>
              <a:rPr lang="en-US" altLang="zh-CN" sz="2000" b="1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and </a:t>
            </a:r>
            <a:r>
              <a:rPr lang="en-US" altLang="zh-CN" sz="2000" b="1" dirty="0">
                <a:solidFill>
                  <a:srgbClr val="0070C0"/>
                </a:solidFill>
                <a:latin typeface="Century Gothic" panose="020B0502020202020204" pitchFamily="34" charset="0"/>
              </a:rPr>
              <a:t>Toes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C:\Users\Teacher\Desktop\灵语Celia\PPT\M, S&amp;S PPT\U6\Pics\U5P4 nose_副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143000"/>
            <a:ext cx="2724150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33839" y="4555105"/>
            <a:ext cx="2484438" cy="1200150"/>
          </a:xfrm>
          <a:prstGeom prst="rect">
            <a:avLst/>
          </a:prstGeom>
          <a:noFill/>
          <a:ln>
            <a:noFill/>
          </a:ln>
          <a:effectLst>
            <a:outerShdw blurRad="63500" dist="12700" dir="8100000" sy="-23000" kx="800382" algn="br" rotWithShape="0">
              <a:srgbClr val="000000">
                <a:alpha val="20000"/>
              </a:srgbClr>
            </a:outerShdw>
          </a:effectLst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7200" b="1" dirty="0">
                <a:solidFill>
                  <a:srgbClr val="E46C0A"/>
                </a:solidFill>
                <a:latin typeface="Century Gothic" pitchFamily="34" charset="0"/>
              </a:rPr>
              <a:t>nose</a:t>
            </a:r>
          </a:p>
        </p:txBody>
      </p:sp>
      <p:sp>
        <p:nvSpPr>
          <p:cNvPr id="8" name="TextBox 7"/>
          <p:cNvSpPr txBox="1"/>
          <p:nvPr>
            <p:custDataLst>
              <p:tags r:id="rId2"/>
            </p:custDataLst>
          </p:nvPr>
        </p:nvSpPr>
        <p:spPr>
          <a:xfrm>
            <a:off x="3492500" y="6392863"/>
            <a:ext cx="8064500" cy="27622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0000"/>
                </a:solidFill>
                <a:latin typeface="Arial" pitchFamily="34" charset="0"/>
                <a:ea typeface="Arial Unicode MS" pitchFamily="34" charset="-122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TD: S says the vocabulary word and uses it in a sentence.  </a:t>
            </a:r>
          </a:p>
        </p:txBody>
      </p:sp>
      <p:sp>
        <p:nvSpPr>
          <p:cNvPr id="9" name="Shape 91"/>
          <p:cNvSpPr txBox="1">
            <a:spLocks/>
          </p:cNvSpPr>
          <p:nvPr>
            <p:custDataLst>
              <p:tags r:id="rId3"/>
            </p:custDataLst>
          </p:nvPr>
        </p:nvSpPr>
        <p:spPr bwMode="auto">
          <a:xfrm>
            <a:off x="1228752" y="142859"/>
            <a:ext cx="7200900" cy="1143001"/>
          </a:xfrm>
          <a:prstGeom prst="rect">
            <a:avLst/>
          </a:prstGeom>
          <a:noFill/>
          <a:ln>
            <a:noFill/>
          </a:ln>
          <a:extLst/>
        </p:spPr>
        <p:txBody>
          <a:bodyPr lIns="91425" tIns="45700" rIns="91425" bIns="45700" anchor="ctr"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buClr>
                <a:srgbClr val="E36C09"/>
              </a:buClr>
              <a:buSzPct val="25000"/>
              <a:defRPr/>
            </a:pPr>
            <a:r>
              <a:rPr lang="en-US" altLang="zh-CN" sz="6600" b="1" dirty="0" smtClean="0">
                <a:ln w="19050">
                  <a:solidFill>
                    <a:srgbClr val="4E1C01"/>
                  </a:solidFill>
                </a:ln>
                <a:solidFill>
                  <a:srgbClr val="01C9EA"/>
                </a:solidFill>
                <a:latin typeface="Snap ITC" pitchFamily="82" charset="0"/>
                <a:ea typeface="Questrial"/>
                <a:cs typeface="Questrial"/>
                <a:sym typeface="Questrial"/>
              </a:rPr>
              <a:t>Let’s Begin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35" r="8383" b="24047"/>
          <a:stretch/>
        </p:blipFill>
        <p:spPr>
          <a:xfrm flipH="1">
            <a:off x="6331793" y="4572001"/>
            <a:ext cx="2094367" cy="11663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19123" y="4471234"/>
            <a:ext cx="2643187" cy="1200150"/>
          </a:xfrm>
          <a:prstGeom prst="rect">
            <a:avLst/>
          </a:prstGeom>
          <a:noFill/>
          <a:ln>
            <a:noFill/>
          </a:ln>
          <a:effectLst>
            <a:outerShdw blurRad="63500" dist="12700" dir="8100000" sy="-23000" kx="800382" algn="br" rotWithShape="0">
              <a:srgbClr val="000000">
                <a:alpha val="20000"/>
              </a:srgbClr>
            </a:outerShdw>
          </a:effectLst>
          <a:ex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b="1" dirty="0">
                <a:ln w="11430"/>
                <a:solidFill>
                  <a:srgbClr val="E36C09"/>
                </a:solidFill>
                <a:latin typeface="Century Gothic" panose="020B0502020202020204" pitchFamily="34" charset="0"/>
                <a:ea typeface="+mn-ea"/>
              </a:rPr>
              <a:t>hand</a:t>
            </a:r>
          </a:p>
        </p:txBody>
      </p:sp>
      <p:pic>
        <p:nvPicPr>
          <p:cNvPr id="2457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2392" y="214313"/>
            <a:ext cx="3321736" cy="3932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7"/>
          <a:stretch/>
        </p:blipFill>
        <p:spPr>
          <a:xfrm>
            <a:off x="5724128" y="3664928"/>
            <a:ext cx="1872208" cy="2402682"/>
          </a:xfrm>
          <a:prstGeom prst="ellipse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8638" y="5877272"/>
            <a:ext cx="2689746" cy="830997"/>
          </a:xfrm>
          <a:prstGeom prst="rect">
            <a:avLst/>
          </a:prstGeom>
          <a:noFill/>
          <a:ln>
            <a:noFill/>
          </a:ln>
          <a:effectLst>
            <a:outerShdw blurRad="63500" dist="12700" dir="8100000" sy="-23000" kx="800382" algn="br" rotWithShape="0">
              <a:srgbClr val="000000">
                <a:alpha val="20000"/>
              </a:srgbClr>
            </a:outerShdw>
          </a:effectLst>
          <a:ex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 smtClean="0">
                <a:ln w="11430"/>
                <a:solidFill>
                  <a:srgbClr val="E36C09"/>
                </a:solidFill>
                <a:latin typeface="Century Gothic" panose="020B0502020202020204" pitchFamily="34" charset="0"/>
                <a:ea typeface="+mn-ea"/>
              </a:rPr>
              <a:t>hands</a:t>
            </a:r>
            <a:endParaRPr lang="en-US" altLang="zh-CN" sz="4800" b="1" dirty="0">
              <a:ln w="11430"/>
              <a:solidFill>
                <a:srgbClr val="E36C09"/>
              </a:solidFill>
              <a:latin typeface="Century Gothic" panose="020B0502020202020204" pitchFamily="34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120840" y="614164"/>
            <a:ext cx="3592512" cy="359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14464" y="4437112"/>
            <a:ext cx="4005263" cy="1200150"/>
          </a:xfrm>
          <a:prstGeom prst="rect">
            <a:avLst/>
          </a:prstGeom>
          <a:noFill/>
          <a:ln>
            <a:noFill/>
          </a:ln>
          <a:effectLst>
            <a:outerShdw blurRad="63500" dist="12700" dir="8100000" sy="-23000" kx="800382" algn="br" rotWithShape="0">
              <a:srgbClr val="000000">
                <a:alpha val="20000"/>
              </a:srgbClr>
            </a:outerShdw>
          </a:effectLst>
          <a:extLst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b="1" dirty="0">
                <a:ln w="11430"/>
                <a:solidFill>
                  <a:srgbClr val="E36C09"/>
                </a:solidFill>
                <a:latin typeface="Century Gothic" panose="020B0502020202020204" pitchFamily="34" charset="0"/>
                <a:ea typeface="+mn-ea"/>
              </a:rPr>
              <a:t>finger</a:t>
            </a:r>
          </a:p>
        </p:txBody>
      </p:sp>
      <p:sp>
        <p:nvSpPr>
          <p:cNvPr id="4" name="Right Arrow 3"/>
          <p:cNvSpPr/>
          <p:nvPr/>
        </p:nvSpPr>
        <p:spPr>
          <a:xfrm rot="19376730">
            <a:off x="1258859" y="2478985"/>
            <a:ext cx="1219200" cy="247650"/>
          </a:xfrm>
          <a:prstGeom prst="rightArrow">
            <a:avLst/>
          </a:prstGeom>
          <a:solidFill>
            <a:schemeClr val="accent2"/>
          </a:solidFill>
          <a:ln>
            <a:solidFill>
              <a:srgbClr val="E36C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pic>
        <p:nvPicPr>
          <p:cNvPr id="25605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2"/>
          <a:stretch/>
        </p:blipFill>
        <p:spPr bwMode="auto">
          <a:xfrm>
            <a:off x="5521384" y="4245099"/>
            <a:ext cx="2324254" cy="1584175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64088" y="5877272"/>
            <a:ext cx="2689746" cy="830997"/>
          </a:xfrm>
          <a:prstGeom prst="rect">
            <a:avLst/>
          </a:prstGeom>
          <a:noFill/>
          <a:ln>
            <a:noFill/>
          </a:ln>
          <a:effectLst>
            <a:outerShdw blurRad="63500" dist="12700" dir="8100000" sy="-23000" kx="800382" algn="br" rotWithShape="0">
              <a:srgbClr val="000000">
                <a:alpha val="20000"/>
              </a:srgbClr>
            </a:outerShdw>
          </a:effectLst>
          <a:ex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 smtClean="0">
                <a:ln w="11430"/>
                <a:solidFill>
                  <a:srgbClr val="E36C09"/>
                </a:solidFill>
                <a:latin typeface="Century Gothic" panose="020B0502020202020204" pitchFamily="34" charset="0"/>
                <a:ea typeface="+mn-ea"/>
              </a:rPr>
              <a:t>fingers</a:t>
            </a:r>
            <a:endParaRPr lang="en-US" altLang="zh-CN" sz="4800" b="1" dirty="0">
              <a:ln w="11430"/>
              <a:solidFill>
                <a:srgbClr val="E36C09"/>
              </a:solidFill>
              <a:latin typeface="Century Gothic" panose="020B0502020202020204" pitchFamily="34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11760" y="4509120"/>
            <a:ext cx="2433637" cy="1200150"/>
          </a:xfrm>
          <a:prstGeom prst="rect">
            <a:avLst/>
          </a:prstGeom>
          <a:noFill/>
          <a:ln>
            <a:noFill/>
          </a:ln>
          <a:effectLst>
            <a:outerShdw blurRad="63500" dist="12700" dir="8100000" sy="-23000" kx="800382" algn="br" rotWithShape="0">
              <a:srgbClr val="000000">
                <a:alpha val="20000"/>
              </a:srgbClr>
            </a:outerShdw>
          </a:effectLst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7200" b="1" dirty="0">
                <a:solidFill>
                  <a:srgbClr val="E46C0A"/>
                </a:solidFill>
                <a:latin typeface="Century Gothic" pitchFamily="34" charset="0"/>
              </a:rPr>
              <a:t>eye</a:t>
            </a:r>
          </a:p>
        </p:txBody>
      </p:sp>
      <p:pic>
        <p:nvPicPr>
          <p:cNvPr id="26627" name="Picture 2" descr="C:\Users\Jon\Desktop\eye clipart.jpe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48" y="1357313"/>
            <a:ext cx="5304060" cy="238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64088" y="5877272"/>
            <a:ext cx="2689746" cy="830997"/>
          </a:xfrm>
          <a:prstGeom prst="rect">
            <a:avLst/>
          </a:prstGeom>
          <a:noFill/>
          <a:ln>
            <a:noFill/>
          </a:ln>
          <a:effectLst>
            <a:outerShdw blurRad="63500" dist="12700" dir="8100000" sy="-23000" kx="800382" algn="br" rotWithShape="0">
              <a:srgbClr val="000000">
                <a:alpha val="20000"/>
              </a:srgbClr>
            </a:outerShdw>
          </a:effectLst>
          <a:ex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 smtClean="0">
                <a:ln w="11430"/>
                <a:solidFill>
                  <a:srgbClr val="E36C09"/>
                </a:solidFill>
                <a:latin typeface="Century Gothic" panose="020B0502020202020204" pitchFamily="34" charset="0"/>
                <a:ea typeface="+mn-ea"/>
              </a:rPr>
              <a:t>eyes</a:t>
            </a:r>
            <a:endParaRPr lang="en-US" altLang="zh-CN" sz="4800" b="1" dirty="0">
              <a:ln w="11430"/>
              <a:solidFill>
                <a:srgbClr val="E36C09"/>
              </a:solidFill>
              <a:latin typeface="Century Gothic" panose="020B0502020202020204" pitchFamily="34" charset="0"/>
              <a:ea typeface="+mn-ea"/>
            </a:endParaRPr>
          </a:p>
        </p:txBody>
      </p:sp>
      <p:pic>
        <p:nvPicPr>
          <p:cNvPr id="2049" name="Picture 1" descr="C:\Users\Administrator\AppData\Roaming\Tencent\Users\56883817\QQ\WinTemp\RichOle\I$W]CR~P@[`]%M]J1[6AGI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91" y="4340298"/>
            <a:ext cx="3129540" cy="15369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C:\Users\Teacher\Desktop\foot_副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36" y="1052736"/>
            <a:ext cx="4320686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67744" y="4693077"/>
            <a:ext cx="2664296" cy="1200150"/>
          </a:xfrm>
          <a:prstGeom prst="rect">
            <a:avLst/>
          </a:prstGeom>
          <a:noFill/>
          <a:ln>
            <a:noFill/>
          </a:ln>
          <a:effectLst>
            <a:outerShdw blurRad="63500" dist="12700" dir="8100000" sy="-23000" kx="800382" algn="br" rotWithShape="0">
              <a:srgbClr val="000000">
                <a:alpha val="20000"/>
              </a:srgbClr>
            </a:outerShdw>
          </a:effectLst>
          <a:ex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b="1" dirty="0">
                <a:ln w="11430"/>
                <a:solidFill>
                  <a:srgbClr val="E46C0A"/>
                </a:solidFill>
                <a:latin typeface="Century Gothic" panose="020B0502020202020204" pitchFamily="34" charset="0"/>
                <a:ea typeface="+mn-ea"/>
              </a:rPr>
              <a:t>foot</a:t>
            </a:r>
          </a:p>
        </p:txBody>
      </p:sp>
      <p:pic>
        <p:nvPicPr>
          <p:cNvPr id="2765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2081" y="4365104"/>
            <a:ext cx="2592287" cy="1528123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292081" y="5877272"/>
            <a:ext cx="2689746" cy="830997"/>
          </a:xfrm>
          <a:prstGeom prst="rect">
            <a:avLst/>
          </a:prstGeom>
          <a:noFill/>
          <a:ln>
            <a:noFill/>
          </a:ln>
          <a:effectLst>
            <a:outerShdw blurRad="63500" dist="12700" dir="8100000" sy="-23000" kx="800382" algn="br" rotWithShape="0">
              <a:srgbClr val="000000">
                <a:alpha val="20000"/>
              </a:srgbClr>
            </a:outerShdw>
          </a:effectLst>
          <a:extLst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 smtClean="0">
                <a:ln w="11430"/>
                <a:solidFill>
                  <a:srgbClr val="E36C09"/>
                </a:solidFill>
                <a:latin typeface="Century Gothic" panose="020B0502020202020204" pitchFamily="34" charset="0"/>
                <a:ea typeface="+mn-ea"/>
              </a:rPr>
              <a:t>feet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DUMMYTAG" val="&lt;DummyForForceWrite&gt;&lt;/DummyForForceWrite&gt;"/>
  <p:tag name="HTML_SHAPEINFO" val="&lt;ThreeDShapeInfo&gt;&lt;uuid val=&quot;{F1DFE77C-CE6C-42B9-8A33-1BFBAA651DA4}&quot;/&gt;&lt;isInvalidForFieldText val=&quot;0&quot;/&gt;&lt;Image&gt;&lt;filename val=&quot;C:\Users\VIPKID360\AppData\Local\Temp\CP651611781812Session\CPTrustFolder651611781812\PPTImport651611832828\data\asimages\{F1DFE77C-CE6C-42B9-8A33-1BFBAA651DA4}_1.png&quot;/&gt;&lt;left val=&quot;78&quot;/&gt;&lt;top val=&quot;534&quot;/&gt;&lt;width val=&quot;790&quot;/&gt;&lt;height val=&quot;136&quot;/&gt;&lt;hasText val=&quot;1&quot;/&gt;&lt;/Image&gt;&lt;/ThreeDShape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B64526C-1A2F-46DB-912A-A38027AE665B}&quot;/&gt;&lt;isInvalidForFieldText val=&quot;0&quot;/&gt;&lt;Image&gt;&lt;filename val=&quot;C:\Users\VIPKID360\AppData\Local\Temp\CP651611781812Session\CPTrustFolder651611781812\PPTImport651611832828\data\asimages\{DB64526C-1A2F-46DB-912A-A38027AE665B}_6.png&quot;/&gt;&lt;left val=&quot;128&quot;/&gt;&lt;top val=&quot;-4&quot;/&gt;&lt;width val=&quot;759&quot;/&gt;&lt;height val=&quot;142&quot;/&gt;&lt;hasText val=&quot;1&quot;/&gt;&lt;/Image&gt;&lt;/ThreeDShape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4F6776E-1B46-40F6-9CB3-15170E2E9EA7}&quot;/&gt;&lt;isInvalidForFieldText val=&quot;0&quot;/&gt;&lt;Image&gt;&lt;filename val=&quot;C:\Users\VIPKID360\AppData\Local\Temp\CP651611781812Session\CPTrustFolder651611781812\PPTImport651611832828\data\asimages\{D4F6776E-1B46-40F6-9CB3-15170E2E9EA7}_7.png&quot;/&gt;&lt;left val=&quot;342&quot;/&gt;&lt;top val=&quot;487&quot;/&gt;&lt;width val=&quot;360&quot;/&gt;&lt;height val=&quot;189&quot;/&gt;&lt;hasText val=&quot;1&quot;/&gt;&lt;/Image&gt;&lt;/ThreeDShape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4F6776E-1B46-40F6-9CB3-15170E2E9EA7}&quot;/&gt;&lt;isInvalidForFieldText val=&quot;0&quot;/&gt;&lt;Image&gt;&lt;filename val=&quot;C:\Users\VIPKID360\AppData\Local\Temp\CP651611781812Session\CPTrustFolder651611781812\PPTImport651611832828\data\asimages\{D4F6776E-1B46-40F6-9CB3-15170E2E9EA7}_7.png&quot;/&gt;&lt;left val=&quot;342&quot;/&gt;&lt;top val=&quot;487&quot;/&gt;&lt;width val=&quot;360&quot;/&gt;&lt;height val=&quot;189&quot;/&gt;&lt;hasText val=&quot;1&quot;/&gt;&lt;/Image&gt;&lt;/ThreeDShape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B18554EC-2FF3-4AE6-B8DB-1344C05F2C89}&quot;/&gt;&lt;isInvalidForFieldText val=&quot;0&quot;/&gt;&lt;Image&gt;&lt;filename val=&quot;C:\Users\VIPKID360\AppData\Local\Temp\CP651611781812Session\CPTrustFolder651611781812\PPTImport651611832828\data\asimages\{B18554EC-2FF3-4AE6-B8DB-1344C05F2C89}_8.png&quot;/&gt;&lt;left val=&quot;260&quot;/&gt;&lt;top val=&quot;471&quot;/&gt;&lt;width val=&quot;468&quot;/&gt;&lt;height val=&quot;189&quot;/&gt;&lt;hasText val=&quot;1&quot;/&gt;&lt;/Image&gt;&lt;/ThreeDShape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4F6776E-1B46-40F6-9CB3-15170E2E9EA7}&quot;/&gt;&lt;isInvalidForFieldText val=&quot;0&quot;/&gt;&lt;Image&gt;&lt;filename val=&quot;C:\Users\VIPKID360\AppData\Local\Temp\CP651611781812Session\CPTrustFolder651611781812\PPTImport651611832828\data\asimages\{D4F6776E-1B46-40F6-9CB3-15170E2E9EA7}_7.png&quot;/&gt;&lt;left val=&quot;342&quot;/&gt;&lt;top val=&quot;487&quot;/&gt;&lt;width val=&quot;360&quot;/&gt;&lt;height val=&quot;189&quot;/&gt;&lt;hasText val=&quot;1&quot;/&gt;&lt;/Image&gt;&lt;/ThreeDShape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D184149-783A-4DD3-8A3A-3B9994651FED}&quot;/&gt;&lt;isInvalidForFieldText val=&quot;0&quot;/&gt;&lt;Image&gt;&lt;filename val=&quot;C:\Users\VIPKID360\AppData\Local\Temp\CP651611781812Session\CPTrustFolder651611781812\PPTImport651611832828\data\asimages\{FD184149-783A-4DD3-8A3A-3B9994651FED}_9.png&quot;/&gt;&lt;left val=&quot;314&quot;/&gt;&lt;top val=&quot;456&quot;/&gt;&lt;width val=&quot;315&quot;/&gt;&lt;height val=&quot;189&quot;/&gt;&lt;hasText val=&quot;1&quot;/&gt;&lt;/Image&gt;&lt;/ThreeDShape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4F6776E-1B46-40F6-9CB3-15170E2E9EA7}&quot;/&gt;&lt;isInvalidForFieldText val=&quot;0&quot;/&gt;&lt;Image&gt;&lt;filename val=&quot;C:\Users\VIPKID360\AppData\Local\Temp\CP651611781812Session\CPTrustFolder651611781812\PPTImport651611832828\data\asimages\{D4F6776E-1B46-40F6-9CB3-15170E2E9EA7}_7.png&quot;/&gt;&lt;left val=&quot;342&quot;/&gt;&lt;top val=&quot;487&quot;/&gt;&lt;width val=&quot;360&quot;/&gt;&lt;height val=&quot;189&quot;/&gt;&lt;hasText val=&quot;1&quot;/&gt;&lt;/Image&gt;&lt;/ThreeDShape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E7024DD6-5A6F-494A-8F8D-2107F1B30DBB}&quot;/&gt;&lt;isInvalidForFieldText val=&quot;0&quot;/&gt;&lt;Image&gt;&lt;filename val=&quot;C:\Users\VIPKID360\AppData\Local\Temp\CP651611781812Session\CPTrustFolder651611781812\PPTImport651611832828\data\asimages\{E7024DD6-5A6F-494A-8F8D-2107F1B30DBB}_10.png&quot;/&gt;&lt;left val=&quot;223&quot;/&gt;&lt;top val=&quot;487&quot;/&gt;&lt;width val=&quot;408&quot;/&gt;&lt;height val=&quot;189&quot;/&gt;&lt;hasText val=&quot;1&quot;/&gt;&lt;/Image&gt;&lt;/ThreeDShape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4F6776E-1B46-40F6-9CB3-15170E2E9EA7}&quot;/&gt;&lt;isInvalidForFieldText val=&quot;0&quot;/&gt;&lt;Image&gt;&lt;filename val=&quot;C:\Users\VIPKID360\AppData\Local\Temp\CP651611781812Session\CPTrustFolder651611781812\PPTImport651611832828\data\asimages\{D4F6776E-1B46-40F6-9CB3-15170E2E9EA7}_7.png&quot;/&gt;&lt;left val=&quot;342&quot;/&gt;&lt;top val=&quot;487&quot;/&gt;&lt;width val=&quot;360&quot;/&gt;&lt;height val=&quot;189&quot;/&gt;&lt;hasText val=&quot;1&quot;/&gt;&lt;/Image&gt;&lt;/ThreeDShape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A60A4EF6-781D-4832-8321-85F4A910B2D0}&quot;/&gt;&lt;isInvalidForFieldText val=&quot;0&quot;/&gt;&lt;Image&gt;&lt;filename val=&quot;C:\Users\VIPKID360\AppData\Local\Temp\CP651611781812Session\CPTrustFolder651611781812\PPTImport651611832828\data\asimages\{A60A4EF6-781D-4832-8321-85F4A910B2D0}_12.png&quot;/&gt;&lt;left val=&quot;372&quot;/&gt;&lt;top val=&quot;658&quot;/&gt;&lt;width val=&quot;616&quot;/&gt;&lt;height val=&quot;52&quot;/&gt;&lt;hasText val=&quot;1&quot;/&gt;&lt;/Image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114A2976-F0F9-434D-9D30-67929336BEFC}&quot;/&gt;&lt;isInvalidForFieldText val=&quot;0&quot;/&gt;&lt;Image&gt;&lt;filename val=&quot;C:\Users\VIPKID360\AppData\Local\Temp\CP651611781812Session\CPTrustFolder651611781812\PPTImport651611832828\data\asimages\{114A2976-F0F9-434D-9D30-67929336BEFC}_2.png&quot;/&gt;&lt;left val=&quot;26&quot;/&gt;&lt;top val=&quot;654&quot;/&gt;&lt;width val=&quot;932&quot;/&gt;&lt;height val=&quot;71&quot;/&gt;&lt;hasText val=&quot;1&quot;/&gt;&lt;/Image&gt;&lt;/ThreeDShape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91E1991D-92D7-4205-976D-1853BCFB5274}&quot;/&gt;&lt;isInvalidForFieldText val=&quot;0&quot;/&gt;&lt;Image&gt;&lt;filename val=&quot;C:\Users\VIPKID360\AppData\Local\Temp\CP651611781812Session\CPTrustFolder651611781812\PPTImport651611832828\data\asimages\{91E1991D-92D7-4205-976D-1853BCFB5274}_13.png&quot;/&gt;&lt;left val=&quot;98&quot;/&gt;&lt;top val=&quot;-20&quot;/&gt;&lt;width val=&quot;777&quot;/&gt;&lt;height val=&quot;178&quot;/&gt;&lt;hasText val=&quot;1&quot;/&gt;&lt;/Image&gt;&lt;/ThreeDShape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FB0CF486-1BBE-4A87-9AF5-43C0B801E09A}&quot;/&gt;&lt;isInvalidForFieldText val=&quot;0&quot;/&gt;&lt;Image&gt;&lt;filename val=&quot;C:\Users\VIPKID360\AppData\Local\Temp\CP651611781812Session\CPTrustFolder651611781812\PPTImport651611832828\data\asimages\{FB0CF486-1BBE-4A87-9AF5-43C0B801E09A}_13.png&quot;/&gt;&lt;left val=&quot;18&quot;/&gt;&lt;top val=&quot;658&quot;/&gt;&lt;width val=&quot;933&quot;/&gt;&lt;height val=&quot;52&quot;/&gt;&lt;hasText val=&quot;1&quot;/&gt;&lt;/Image&gt;&lt;/ThreeDShape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D8C9E68A-3F90-4561-86F5-2EF36C4552E7}&quot;/&gt;&lt;isInvalidForFieldText val=&quot;0&quot;/&gt;&lt;Image&gt;&lt;filename val=&quot;C:\Users\VIPKID360\AppData\Local\Temp\CP651611781812Session\CPTrustFolder651611781812\PPTImport651611832828\data\asimages\{D8C9E68A-3F90-4561-86F5-2EF36C4552E7}_14.png&quot;/&gt;&lt;left val=&quot;22&quot;/&gt;&lt;top val=&quot;658&quot;/&gt;&lt;width val=&quot;933&quot;/&gt;&lt;height val=&quot;52&quot;/&gt;&lt;hasText val=&quot;1&quot;/&gt;&lt;/Image&gt;&lt;/ThreeDShape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45EF585A-594F-4159-A300-4086EAE72C59}&quot;/&gt;&lt;isInvalidForFieldText val=&quot;0&quot;/&gt;&lt;Image&gt;&lt;filename val=&quot;C:\Users\VIPKID360\AppData\Local\Temp\CP651611781812Session\CPTrustFolder651611781812\PPTImport651611832828\data\asimages\{45EF585A-594F-4159-A300-4086EAE72C59}_15.png&quot;/&gt;&lt;left val=&quot;380&quot;/&gt;&lt;top val=&quot;658&quot;/&gt;&lt;width val=&quot;562&quot;/&gt;&lt;height val=&quot;52&quot;/&gt;&lt;hasText val=&quot;1&quot;/&gt;&lt;/Image&gt;&lt;/ThreeDShape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788D057-4BDB-4A4E-8E65-B77DB236FBD4}&quot;/&gt;&lt;isInvalidForFieldText val=&quot;0&quot;/&gt;&lt;Image&gt;&lt;filename val=&quot;C:\Users\VIPKID360\AppData\Local\Temp\CP651611781812Session\CPTrustFolder651611781812\PPTImport651611832828\data\asimages\{F788D057-4BDB-4A4E-8E65-B77DB236FBD4}_15.png&quot;/&gt;&lt;left val=&quot;95&quot;/&gt;&lt;top val=&quot;-20&quot;/&gt;&lt;width val=&quot;750&quot;/&gt;&lt;height val=&quot;178&quot;/&gt;&lt;hasText val=&quot;1&quot;/&gt;&lt;/Image&gt;&lt;/ThreeDShape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788D057-4BDB-4A4E-8E65-B77DB236FBD4}&quot;/&gt;&lt;isInvalidForFieldText val=&quot;0&quot;/&gt;&lt;Image&gt;&lt;filename val=&quot;C:\Users\VIPKID360\AppData\Local\Temp\CP651611781812Session\CPTrustFolder651611781812\PPTImport651611832828\data\asimages\{F788D057-4BDB-4A4E-8E65-B77DB236FBD4}_15.png&quot;/&gt;&lt;left val=&quot;95&quot;/&gt;&lt;top val=&quot;-20&quot;/&gt;&lt;width val=&quot;750&quot;/&gt;&lt;height val=&quot;178&quot;/&gt;&lt;hasText val=&quot;1&quot;/&gt;&lt;/Image&gt;&lt;/ThreeDShape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BDEBF991-2417-432B-9F7E-5DE91D3BEF53}&quot;/&gt;&lt;isInvalidForFieldText val=&quot;0&quot;/&gt;&lt;Image&gt;&lt;filename val=&quot;C:\Users\VIPKID360\AppData\Local\Temp\CP651611781812Session\CPTrustFolder651611781812\PPTImport651611832828\data\asimages\{BDEBF991-2417-432B-9F7E-5DE91D3BEF53}_16.png&quot;/&gt;&lt;left val=&quot;18&quot;/&gt;&lt;top val=&quot;642&quot;/&gt;&lt;width val=&quot;924&quot;/&gt;&lt;height val=&quot;71&quot;/&gt;&lt;hasText val=&quot;1&quot;/&gt;&lt;/Image&gt;&lt;/ThreeDShape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BDEBF991-2417-432B-9F7E-5DE91D3BEF53}&quot;/&gt;&lt;isInvalidForFieldText val=&quot;0&quot;/&gt;&lt;Image&gt;&lt;filename val=&quot;C:\Users\VIPKID360\AppData\Local\Temp\CP651611781812Session\CPTrustFolder651611781812\PPTImport651611832828\data\asimages\{BDEBF991-2417-432B-9F7E-5DE91D3BEF53}_16.png&quot;/&gt;&lt;left val=&quot;18&quot;/&gt;&lt;top val=&quot;642&quot;/&gt;&lt;width val=&quot;924&quot;/&gt;&lt;height val=&quot;71&quot;/&gt;&lt;hasText val=&quot;1&quot;/&gt;&lt;/Image&gt;&lt;/ThreeDShapeInfo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08F6503-8D4D-447B-9CDE-E7A4648BCDFB}&quot;/&gt;&lt;isInvalidForFieldText val=&quot;0&quot;/&gt;&lt;Image&gt;&lt;filename val=&quot;C:\Users\VIPKID360\AppData\Local\Temp\CP651611781812Session\CPTrustFolder651611781812\PPTImport651611832828\data\asimages\{208F6503-8D4D-447B-9CDE-E7A4648BCDFB}_16.png&quot;/&gt;&lt;left val=&quot;103&quot;/&gt;&lt;top val=&quot;-23&quot;/&gt;&lt;width val=&quot;750&quot;/&gt;&lt;height val=&quot;178&quot;/&gt;&lt;hasText val=&quot;1&quot;/&gt;&lt;/Image&gt;&lt;/ThreeDShapeInfo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DB0B90FD-9520-4F21-B52B-EE8CBD261829}&quot;/&gt;&lt;isInvalidForFieldText val=&quot;0&quot;/&gt;&lt;Image&gt;&lt;filename val=&quot;C:\Users\VIPKID360\AppData\Local\Temp\CP651611781812Session\CPTrustFolder651611781812\PPTImport651611832828\data\asimages\{DB0B90FD-9520-4F21-B52B-EE8CBD261829}_17.png&quot;/&gt;&lt;left val=&quot;98&quot;/&gt;&lt;top val=&quot;23&quot;/&gt;&lt;width val=&quot;777&quot;/&gt;&lt;height val=&quot;643&quot;/&gt;&lt;hasText val=&quot;1&quot;/&gt;&lt;/Image&gt;&lt;/ThreeDShape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C23CF404-221B-449A-A092-5DF51A526600}&quot;/&gt;&lt;isInvalidForFieldText val=&quot;0&quot;/&gt;&lt;Image&gt;&lt;filename val=&quot;C:\Users\VIPKID360\AppData\Local\Temp\CP651611781812Session\CPTrustFolder651611781812\PPTImport651611832828\data\asimages\{C23CF404-221B-449A-A092-5DF51A526600}_2.png&quot;/&gt;&lt;left val=&quot;712&quot;/&gt;&lt;top val=&quot;464&quot;/&gt;&lt;width val=&quot;200&quot;/&gt;&lt;height val=&quot;158&quot;/&gt;&lt;hasText val=&quot;1&quot;/&gt;&lt;/Image&gt;&lt;/ThreeDShapeInfo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0B6AFAF7-7C7F-4205-A5FC-B83EC83ED3A5}&quot;/&gt;&lt;isInvalidForFieldText val=&quot;0&quot;/&gt;&lt;Image&gt;&lt;filename val=&quot;C:\Users\VIPKID360\AppData\Local\Temp\CP651611781812Session\CPTrustFolder651611781812\PPTImport651611832828\data\asimages\{0B6AFAF7-7C7F-4205-A5FC-B83EC83ED3A5}_17.png&quot;/&gt;&lt;left val=&quot;10&quot;/&gt;&lt;top val=&quot;668&quot;/&gt;&lt;width val=&quot;502&quot;/&gt;&lt;height val=&quot;32&quot;/&gt;&lt;hasText val=&quot;1&quot;/&gt;&lt;/Image&gt;&lt;/ThreeDShapeInfo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8D65B7BD-C8D2-4195-88B1-BD13D45DA155}&quot;/&gt;&lt;isInvalidForFieldText val=&quot;0&quot;/&gt;&lt;Image&gt;&lt;filename val=&quot;C:\Users\VIPKID360\AppData\Local\Temp\CP651611781812Session\CPTrustFolder651611781812\PPTImport651611832828\data\asimages\{8D65B7BD-C8D2-4195-88B1-BD13D45DA155}_18.png&quot;/&gt;&lt;left val=&quot;328&quot;/&gt;&lt;top val=&quot;203&quot;/&gt;&lt;width val=&quot;502&quot;/&gt;&lt;height val=&quot;425&quot;/&gt;&lt;hasText val=&quot;1&quot;/&gt;&lt;/Image&gt;&lt;/ThreeDShape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A72094CE-4502-4B8E-9FA0-A57627F60462}&quot;/&gt;&lt;isInvalidForFieldText val=&quot;0&quot;/&gt;&lt;Image&gt;&lt;filename val=&quot;C:\Users\VIPKID360\AppData\Local\Temp\CP651611781812Session\CPTrustFolder651611781812\PPTImport651611832828\data\asimages\{A72094CE-4502-4B8E-9FA0-A57627F60462}_2.png&quot;/&gt;&lt;left val=&quot;66&quot;/&gt;&lt;top val=&quot;107&quot;/&gt;&lt;width val=&quot;259&quot;/&gt;&lt;height val=&quot;106&quot;/&gt;&lt;hasText val=&quot;1&quot;/&gt;&lt;/Image&gt;&lt;/ThreeDShape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4EC4EA4B-3CD4-49AA-B3F6-47103D00B44F}&quot;/&gt;&lt;isInvalidForFieldText val=&quot;0&quot;/&gt;&lt;Image&gt;&lt;filename val=&quot;C:\Users\VIPKID360\AppData\Local\Temp\CP651611781812Session\CPTrustFolder651611781812\PPTImport651611832828\data\asimages\{4EC4EA4B-3CD4-49AA-B3F6-47103D00B44F}_2.png&quot;/&gt;&lt;left val=&quot;626&quot;/&gt;&lt;top val=&quot;107&quot;/&gt;&lt;width val=&quot;266&quot;/&gt;&lt;height val=&quot;106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2ED15287-E05C-48D8-A839-31C2E4B8F47E}&quot;/&gt;&lt;isInvalidForFieldText val=&quot;0&quot;/&gt;&lt;Image&gt;&lt;filename val=&quot;C:\Users\VIPKID360\AppData\Local\Temp\CP651611781812Session\CPTrustFolder651611781812\PPTImport651611832828\data\asimages\{2ED15287-E05C-48D8-A839-31C2E4B8F47E}_2.png&quot;/&gt;&lt;left val=&quot;44&quot;/&gt;&lt;top val=&quot;-23&quot;/&gt;&lt;width val=&quot;889&quot;/&gt;&lt;height val=&quot;142&quot;/&gt;&lt;hasText val=&quot;1&quot;/&gt;&lt;/Image&gt;&lt;/ThreeDShape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D9EA8ED3-93C8-4CE3-969B-55493373CCAB}&quot;/&gt;&lt;isInvalidForFieldText val=&quot;0&quot;/&gt;&lt;Image&gt;&lt;filename val=&quot;C:\Users\VIPKID360\AppData\Local\Temp\CP651611781812Session\CPTrustFolder651611781812\PPTImport651611832828\data\asimages\{D9EA8ED3-93C8-4CE3-969B-55493373CCAB}_3.png&quot;/&gt;&lt;left val=&quot;86&quot;/&gt;&lt;top val=&quot;663&quot;/&gt;&lt;width val=&quot;933&quot;/&gt;&lt;height val=&quot;32&quot;/&gt;&lt;hasText val=&quot;1&quot;/&gt;&lt;/Image&gt;&lt;/ThreeDShape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F1A409D9-8ADD-433F-B12D-993EA6FDAEA6}&quot;/&gt;&lt;isInvalidForFieldText val=&quot;0&quot;/&gt;&lt;Image&gt;&lt;filename val=&quot;C:\Users\VIPKID360\AppData\Local\Temp\CP651611781812Session\CPTrustFolder651611781812\PPTImport651611832828\data\asimages\{F1A409D9-8ADD-433F-B12D-993EA6FDAEA6}_6.png&quot;/&gt;&lt;left val=&quot;380&quot;/&gt;&lt;top val=&quot;456&quot;/&gt;&lt;width val=&quot;341&quot;/&gt;&lt;height val=&quot;189&quot;/&gt;&lt;hasText val=&quot;1&quot;/&gt;&lt;/Image&gt;&lt;/ThreeDShape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{DFF84FDD-C715-41CD-A7E6-A0D7F73867F8}&quot;/&gt;&lt;isInvalidForFieldText val=&quot;0&quot;/&gt;&lt;Image&gt;&lt;filename val=&quot;C:\Users\VIPKID360\AppData\Local\Temp\CP651611781812Session\CPTrustFolder651611781812\PPTImport651611832828\data\asimages\{DFF84FDD-C715-41CD-A7E6-A0D7F73867F8}_6.png&quot;/&gt;&lt;left val=&quot;366&quot;/&gt;&lt;top val=&quot;670&quot;/&gt;&lt;width val=&quot;849&quot;/&gt;&lt;height val=&quot;32&quot;/&gt;&lt;hasText val=&quot;1&quot;/&gt;&lt;/Image&gt;&lt;/ThreeDShapeInfo&gt;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5294</TotalTime>
  <Pages>0</Pages>
  <Words>475</Words>
  <Characters>0</Characters>
  <Application>Microsoft Office PowerPoint</Application>
  <DocSecurity>0</DocSecurity>
  <PresentationFormat>全屏显示(4:3)</PresentationFormat>
  <Lines>0</Lines>
  <Paragraphs>68</Paragraphs>
  <Slides>18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默认设计模板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jh</dc:creator>
  <cp:lastModifiedBy>vipkid</cp:lastModifiedBy>
  <cp:revision>147</cp:revision>
  <dcterms:created xsi:type="dcterms:W3CDTF">2012-06-06T01:30:27Z</dcterms:created>
  <dcterms:modified xsi:type="dcterms:W3CDTF">2015-09-14T03:29:22Z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